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9" r:id="rId3"/>
    <p:sldMasterId id="2147483690" r:id="rId4"/>
    <p:sldMasterId id="2147483691" r:id="rId5"/>
    <p:sldMasterId id="2147483692" r:id="rId6"/>
    <p:sldMasterId id="2147483693" r:id="rId7"/>
    <p:sldMasterId id="2147483694" r:id="rId8"/>
    <p:sldMasterId id="2147483695" r:id="rId9"/>
    <p:sldMasterId id="214748369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Lst>
  <p:sldSz cy="6858000" cx="9144000"/>
  <p:notesSz cx="6858000" cy="9144000"/>
  <p:embeddedFontLst>
    <p:embeddedFont>
      <p:font typeface="Open Sans SemiBold"/>
      <p:regular r:id="rId101"/>
      <p:bold r:id="rId102"/>
      <p:italic r:id="rId103"/>
      <p:boldItalic r:id="rId104"/>
    </p:embeddedFont>
    <p:embeddedFont>
      <p:font typeface="Open Sans ExtraBold"/>
      <p:bold r:id="rId105"/>
      <p:boldItalic r:id="rId106"/>
    </p:embeddedFont>
    <p:embeddedFont>
      <p:font typeface="Helvetica Neue Light"/>
      <p:regular r:id="rId107"/>
      <p:bold r:id="rId108"/>
      <p:italic r:id="rId109"/>
      <p:boldItalic r:id="rId110"/>
    </p:embeddedFont>
    <p:embeddedFont>
      <p:font typeface="Open Sans"/>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7" Type="http://schemas.openxmlformats.org/officeDocument/2006/relationships/font" Target="fonts/HelveticaNeueLight-regular.fntdata"/><Relationship Id="rId106" Type="http://schemas.openxmlformats.org/officeDocument/2006/relationships/font" Target="fonts/OpenSansExtraBold-boldItalic.fntdata"/><Relationship Id="rId105" Type="http://schemas.openxmlformats.org/officeDocument/2006/relationships/font" Target="fonts/OpenSansExtraBold-bold.fntdata"/><Relationship Id="rId104" Type="http://schemas.openxmlformats.org/officeDocument/2006/relationships/font" Target="fonts/OpenSansSemiBold-boldItalic.fntdata"/><Relationship Id="rId109" Type="http://schemas.openxmlformats.org/officeDocument/2006/relationships/font" Target="fonts/HelveticaNeueLight-italic.fntdata"/><Relationship Id="rId108" Type="http://schemas.openxmlformats.org/officeDocument/2006/relationships/font" Target="fonts/HelveticaNeueLight-bold.fntdata"/><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font" Target="fonts/OpenSansSemiBold-italic.fntdata"/><Relationship Id="rId102" Type="http://schemas.openxmlformats.org/officeDocument/2006/relationships/font" Target="fonts/OpenSansSemiBold-bold.fntdata"/><Relationship Id="rId101" Type="http://schemas.openxmlformats.org/officeDocument/2006/relationships/font" Target="fonts/OpenSansSemiBold-regular.fntdata"/><Relationship Id="rId100" Type="http://schemas.openxmlformats.org/officeDocument/2006/relationships/slide" Target="slides/slide89.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slide" Target="slides/slide84.xml"/><Relationship Id="rId94" Type="http://schemas.openxmlformats.org/officeDocument/2006/relationships/slide" Target="slides/slide83.xml"/><Relationship Id="rId97" Type="http://schemas.openxmlformats.org/officeDocument/2006/relationships/slide" Target="slides/slide86.xml"/><Relationship Id="rId96" Type="http://schemas.openxmlformats.org/officeDocument/2006/relationships/slide" Target="slides/slide85.xml"/><Relationship Id="rId11" Type="http://schemas.openxmlformats.org/officeDocument/2006/relationships/notesMaster" Target="notesMasters/notesMaster1.xml"/><Relationship Id="rId99" Type="http://schemas.openxmlformats.org/officeDocument/2006/relationships/slide" Target="slides/slide88.xml"/><Relationship Id="rId10" Type="http://schemas.openxmlformats.org/officeDocument/2006/relationships/slideMaster" Target="slideMasters/slideMaster8.xml"/><Relationship Id="rId98" Type="http://schemas.openxmlformats.org/officeDocument/2006/relationships/slide" Target="slides/slide87.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5" Type="http://schemas.openxmlformats.org/officeDocument/2006/relationships/slide" Target="slides/slide4.xml"/><Relationship Id="rId110" Type="http://schemas.openxmlformats.org/officeDocument/2006/relationships/font" Target="fonts/HelveticaNeueLight-boldItalic.fntdata"/><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14" Type="http://schemas.openxmlformats.org/officeDocument/2006/relationships/font" Target="fonts/OpenSans-boldItalic.fntdata"/><Relationship Id="rId18" Type="http://schemas.openxmlformats.org/officeDocument/2006/relationships/slide" Target="slides/slide7.xml"/><Relationship Id="rId113" Type="http://schemas.openxmlformats.org/officeDocument/2006/relationships/font" Target="fonts/OpenSans-italic.fntdata"/><Relationship Id="rId112" Type="http://schemas.openxmlformats.org/officeDocument/2006/relationships/font" Target="fonts/OpenSans-bold.fntdata"/><Relationship Id="rId111" Type="http://schemas.openxmlformats.org/officeDocument/2006/relationships/font" Target="fonts/OpenSans-regular.fntdata"/><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cognitive-services/video-indexer/video-indexer-use-apis"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cognitive-services/video-indexer/video-indexer-use-api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cognitive-services/video-indexer/video-indexer-use-apis"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*Needs to be changed to something like: Video Insights with Azure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829e6b62b_0_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829e6b62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507a95a6f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507a95a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829e6b62b_0_1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829e6b62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507a95a6f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507a95a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507a95a6f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507a95a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507a95a6f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507a95a6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4507a95a6f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4507a95a6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829e6b62b_0_2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829e6b62b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507a95a6f_0_2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507a95a6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504ff3eaf_1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504ff3ea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indexers cut down on manual indexing, without needing to understand code. You can also use Artificial Intelligence and embed widgets to get specific analysis on your video, as well as extract metadata to create deeper engagement experiences with recommendations. As well, when the Video Indexer detects specific words, you can set up specific tasks to automate workflows.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5b7bd1e72_0_0:notes"/>
          <p:cNvSpPr/>
          <p:nvPr>
            <p:ph idx="2" type="sldImg"/>
          </p:nvPr>
        </p:nvSpPr>
        <p:spPr>
          <a:xfrm>
            <a:off x="1143308"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5b7bd1e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25f61a0a3_0_2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25f61a0a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 to the link above to get started. In this section, participants will index three short videos by Microsoft. Participants can also use videos of their own later. To begin, Select </a:t>
            </a:r>
            <a:r>
              <a:rPr b="1" lang="en"/>
              <a:t>GET STARTED. </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504ff3eaf_1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504ff3ea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it is possible to use your Facebook or LinkedIn accounts, for this exercise participants should use their corporate account. When asked whether the app can use participants’ data, they should select </a:t>
            </a:r>
            <a:r>
              <a:rPr b="1" lang="en"/>
              <a:t>Yes</a:t>
            </a:r>
            <a:r>
              <a:rPr lang="en"/>
              <a:t> when prompted to do so.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507a95a6f_0_2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507a95a6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start the upload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507a95a6f_0_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507a95a6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it is possible to use your Facebook or LinkedIn accounts, for this exercise participants should use their Microsoft account. When asked whether the app can use participants’ data, they should select </a:t>
            </a:r>
            <a:r>
              <a:rPr b="1" lang="en"/>
              <a:t>Yes</a:t>
            </a:r>
            <a:r>
              <a:rPr lang="en"/>
              <a:t> when prompted to do so.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504ff3eaf_1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504ff3ea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504ff3eaf_1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504ff3ea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start the upload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4507a95a6f_0_1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507a95a6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start the upload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4507a95a6f_0_2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4507a95a6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start the upload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4829e6b62b_0_2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4829e6b62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507a95a6f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507a95a6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829e6b62b_0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829e6b62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507a95a6f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507a95a6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507a95a6f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507a95a6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4507a95a6f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4507a95a6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4829e6b62b_0_3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829e6b62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507a95a6f_0_3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4507a95a6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4507a95a6f_0_3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4507a95a6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Recommend that they use the stable version if you are asked.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4504ff3eaf_1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504ff3eaf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4829e6b62b_0_3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829e6b62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4507a95a6f_0_2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4507a95a6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4507a95a6f_0_5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4507a95a6f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Video Indexer aggregates data from the video, such as faces that appear in the video, the duration those faces are on camera, and the percentage those faces are shown versus other faces. The Video Indexer can automatically cross-index databases of famous people and identify them.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e145680d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e145680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4829e6b62b_0_3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4829e6b62b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4504ff3eaf_1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4504ff3ea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Video Indexer aggregates data from the video, such as faces that appear in the video, the duration those faces are on camera, and the percentage those faces are shown versus other faces. The Video Indexer can automatically cross-index databases of famous people and identify them.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4504ff3eaf_1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4504ff3eaf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Repeat this step for the gentleman in the video. His name is </a:t>
            </a:r>
            <a:r>
              <a:rPr b="1" lang="en"/>
              <a:t>“Seth Juarez.” </a:t>
            </a:r>
            <a:endParaRPr b="1"/>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4504ff3eaf_1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4504ff3ea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Indexer uses a deep neural network to aid in converting speech to text. However, this speech to text conversion is rarely perfect. In this section, we will edit words and phrases that were not translated correctly by the AI. Give participants a few more minutes to read over the transcript. Can anyone spot other places in the code where there are typos? Ask two or three people which typos they see.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4504ff3eaf_1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4504ff3ea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Participants can also Search for the word “intelligence”. Now they will see how many times “intelligence” was both said in the presentation and was on a slide deck within the presentation. The word “intelligence” is recognized using Optical Character Recognition (OCR).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4504ff3eaf_1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4504ff3eaf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The Video Indexer has the ability to translate transcripts into a variety of languages, including German, Dutch, Spanish, French, Czech, Korean, and Japanese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4829e6b62b_0_3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4829e6b62b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4504ff3eaf_1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4504ff3eaf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4504ff3eaf_1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4504ff3eaf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4292E"/>
                </a:solidFill>
                <a:highlight>
                  <a:srgbClr val="FFFFFF"/>
                </a:highlight>
              </a:rPr>
              <a:t>The real power of Video Indexer lies in the </a:t>
            </a:r>
            <a:r>
              <a:rPr lang="en" sz="1200">
                <a:solidFill>
                  <a:srgbClr val="0366D6"/>
                </a:solidFill>
                <a:uFill>
                  <a:noFill/>
                </a:uFill>
                <a:hlinkClick r:id="rId2"/>
              </a:rPr>
              <a:t>Video Indexer API</a:t>
            </a:r>
            <a:r>
              <a:rPr lang="en" sz="1200">
                <a:solidFill>
                  <a:srgbClr val="24292E"/>
                </a:solidFill>
                <a:highlight>
                  <a:srgbClr val="FFFFFF"/>
                </a:highlight>
              </a:rPr>
              <a:t>, which lets you submit videos for indexing programmatically and access the results using a REST API. Enter First name and Last Name and Email used in the previous section.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4507a95a6f_0_2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4507a95a6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4292E"/>
                </a:solidFill>
                <a:highlight>
                  <a:srgbClr val="FFFFFF"/>
                </a:highlight>
              </a:rPr>
              <a:t>The real power of Video Indexer lies in the </a:t>
            </a:r>
            <a:r>
              <a:rPr lang="en" sz="1200">
                <a:solidFill>
                  <a:srgbClr val="0366D6"/>
                </a:solidFill>
                <a:uFill>
                  <a:noFill/>
                </a:uFill>
                <a:hlinkClick r:id="rId2"/>
              </a:rPr>
              <a:t>Video Indexer API</a:t>
            </a:r>
            <a:r>
              <a:rPr lang="en" sz="1200">
                <a:solidFill>
                  <a:srgbClr val="24292E"/>
                </a:solidFill>
                <a:highlight>
                  <a:srgbClr val="FFFFFF"/>
                </a:highlight>
              </a:rPr>
              <a:t>, which lets you submit videos for indexing programmatically and access the results using a REST API. Enter First name and Last Name and Email used in the previous section.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507a95a6f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507a95a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81b74e337_3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81b74e33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4292E"/>
                </a:solidFill>
                <a:highlight>
                  <a:srgbClr val="FFFFFF"/>
                </a:highlight>
              </a:rPr>
              <a:t>The real power of Video Indexer lies in the </a:t>
            </a:r>
            <a:r>
              <a:rPr lang="en" sz="1200">
                <a:solidFill>
                  <a:srgbClr val="0366D6"/>
                </a:solidFill>
                <a:uFill>
                  <a:noFill/>
                </a:uFill>
                <a:hlinkClick r:id="rId2"/>
              </a:rPr>
              <a:t>Video Indexer API</a:t>
            </a:r>
            <a:r>
              <a:rPr lang="en" sz="1200">
                <a:solidFill>
                  <a:srgbClr val="24292E"/>
                </a:solidFill>
                <a:highlight>
                  <a:srgbClr val="FFFFFF"/>
                </a:highlight>
              </a:rPr>
              <a:t>, which lets you submit videos for indexing programmatically and access the results using a REST API. Enter First name and Last Name and Email used in the previous section.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4504ff3eaf_1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4504ff3eaf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4504ff3eaf_1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4504ff3eaf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with an API key, participants can write apps using the </a:t>
            </a:r>
            <a:r>
              <a:rPr lang="en" sz="1200">
                <a:solidFill>
                  <a:srgbClr val="24292E"/>
                </a:solidFill>
                <a:highlight>
                  <a:srgbClr val="FFFFFF"/>
                </a:highlight>
              </a:rPr>
              <a:t>Video Indexer API. The API key travels in an HTTP header in each request. Without a valid API key, the Video Indexer API fails requests placed to it. It is the API's way of ensuring that the caller is authorized.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4829e6b62b_0_3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829e6b62b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4504ff3eaf_1_1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4504ff3eaf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4829e6b62b_0_3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4829e6b62b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4507a95a6f_0_4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4507a95a6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4507a95a6f_0_4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4507a95a6f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4507a95a6f_0_4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4507a95a6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4507a95a6f_0_4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4507a95a6f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547f31d52_2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547f31d5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4547f31d52_4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4547f31d5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4507a95a6f_0_4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4507a95a6f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547f31d52_5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547f31d5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4547f31d52_5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4547f31d52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4547f31d52_5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547f31d52_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4547f31d52_5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4547f31d52_5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4547f31d52_5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4547f31d52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4547f31d52_5_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4547f31d52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4547f31d52_5_1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547f31d52_5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4547f31d52_5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4547f31d52_5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547f31d52_2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547f31d52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4829e6b62b_0_4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4829e6b62b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4547f31d52_5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4547f31d52_5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4547f31d52_5_1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4547f31d52_5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4547f31d52_5_1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4547f31d52_5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4547f31d52_5_1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4547f31d52_5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4829e6b62b_0_4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4829e6b62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4504ff3eaf_1_1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4504ff3eaf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4507a95a6f_0_5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4507a95a6f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4507a95a6f_0_5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4507a95a6f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4829e6b62b_0_4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4829e6b62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547f31d52_2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547f31d52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4507a95a6f_0_4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4507a95a6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4504ff3eaf_1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4504ff3eaf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4829e6b62b_0_4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4829e6b62b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4507a95a6f_0_5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4507a95a6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425f61a0a3_0_2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425f61a0a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g425f61a0a3_0_3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425f61a0a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4507a95a6f_0_5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4507a95a6f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4507a95a6f_0_5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4507a95a6f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try these problems on their own.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425f61a0a3_0_2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425f61a0a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425f61a0a3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425f61a0a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547f31d52_2_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547f31d52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3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3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jpg"/><Relationship Id="rId3"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openxmlformats.org/officeDocument/2006/relationships/image" Target="../media/image3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3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 Id="rId3" Type="http://schemas.openxmlformats.org/officeDocument/2006/relationships/image" Target="../media/image8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 Id="rId3" Type="http://schemas.openxmlformats.org/officeDocument/2006/relationships/image" Target="../media/image8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 Id="rId3" Type="http://schemas.openxmlformats.org/officeDocument/2006/relationships/image" Target="../media/image8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8.png"/><Relationship Id="rId3"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Google Shape;7;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 name="Google Shape;8;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 name="Google Shape;9;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 name="Google Shape;10;p2"/>
          <p:cNvSpPr txBox="1"/>
          <p:nvPr/>
        </p:nvSpPr>
        <p:spPr>
          <a:xfrm>
            <a:off x="4155269" y="91900"/>
            <a:ext cx="49356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Index and Analyze Videos with Microsoft Azure</a:t>
            </a:r>
            <a:endParaRPr b="1">
              <a:solidFill>
                <a:srgbClr val="EAEAEA"/>
              </a:solidFill>
              <a:latin typeface="Open Sans"/>
              <a:ea typeface="Open Sans"/>
              <a:cs typeface="Open Sans"/>
              <a:sym typeface="Open Sans"/>
            </a:endParaRPr>
          </a:p>
        </p:txBody>
      </p:sp>
      <p:pic>
        <p:nvPicPr>
          <p:cNvPr id="11" name="Google Shape;11;p2"/>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12" name="Google Shape;12;p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3" name="Google Shape;13;p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75" name="Shape 75"/>
        <p:cNvGrpSpPr/>
        <p:nvPr/>
      </p:nvGrpSpPr>
      <p:grpSpPr>
        <a:xfrm>
          <a:off x="0" y="0"/>
          <a:ext cx="0" cy="0"/>
          <a:chOff x="0" y="0"/>
          <a:chExt cx="0" cy="0"/>
        </a:xfrm>
      </p:grpSpPr>
      <p:sp>
        <p:nvSpPr>
          <p:cNvPr id="76" name="Google Shape;76;p1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8" name="Shape 78"/>
        <p:cNvGrpSpPr/>
        <p:nvPr/>
      </p:nvGrpSpPr>
      <p:grpSpPr>
        <a:xfrm>
          <a:off x="0" y="0"/>
          <a:ext cx="0" cy="0"/>
          <a:chOff x="0" y="0"/>
          <a:chExt cx="0" cy="0"/>
        </a:xfrm>
      </p:grpSpPr>
      <p:sp>
        <p:nvSpPr>
          <p:cNvPr id="79" name="Google Shape;79;p14"/>
          <p:cNvSpPr txBox="1"/>
          <p:nvPr>
            <p:ph idx="12" type="sldNum"/>
          </p:nvPr>
        </p:nvSpPr>
        <p:spPr>
          <a:xfrm>
            <a:off x="8596483" y="6333297"/>
            <a:ext cx="548700" cy="524700"/>
          </a:xfrm>
          <a:prstGeom prst="rect">
            <a:avLst/>
          </a:prstGeom>
          <a:noFill/>
          <a:ln>
            <a:noFill/>
          </a:ln>
        </p:spPr>
        <p:txBody>
          <a:bodyPr anchorCtr="0" anchor="ctr" bIns="91425" lIns="91425" spcFirstLastPara="1" rIns="91425" wrap="square" tIns="91425">
            <a:noAutofit/>
          </a:bodyPr>
          <a:lstStyle>
            <a:lvl1pPr lvl="0" rtl="0" algn="ctr">
              <a:buNone/>
              <a:defRPr sz="1000">
                <a:latin typeface="Open Sans"/>
                <a:ea typeface="Open Sans"/>
                <a:cs typeface="Open Sans"/>
                <a:sym typeface="Open Sans"/>
              </a:defRPr>
            </a:lvl1pPr>
            <a:lvl2pPr lvl="1" rtl="0" algn="ctr">
              <a:buNone/>
              <a:defRPr sz="1000">
                <a:latin typeface="Open Sans"/>
                <a:ea typeface="Open Sans"/>
                <a:cs typeface="Open Sans"/>
                <a:sym typeface="Open Sans"/>
              </a:defRPr>
            </a:lvl2pPr>
            <a:lvl3pPr lvl="2" rtl="0" algn="ctr">
              <a:buNone/>
              <a:defRPr sz="1000">
                <a:latin typeface="Open Sans"/>
                <a:ea typeface="Open Sans"/>
                <a:cs typeface="Open Sans"/>
                <a:sym typeface="Open Sans"/>
              </a:defRPr>
            </a:lvl3pPr>
            <a:lvl4pPr lvl="3" rtl="0" algn="ctr">
              <a:buNone/>
              <a:defRPr sz="1000">
                <a:latin typeface="Open Sans"/>
                <a:ea typeface="Open Sans"/>
                <a:cs typeface="Open Sans"/>
                <a:sym typeface="Open Sans"/>
              </a:defRPr>
            </a:lvl4pPr>
            <a:lvl5pPr lvl="4" rtl="0" algn="ctr">
              <a:buNone/>
              <a:defRPr sz="1000">
                <a:latin typeface="Open Sans"/>
                <a:ea typeface="Open Sans"/>
                <a:cs typeface="Open Sans"/>
                <a:sym typeface="Open Sans"/>
              </a:defRPr>
            </a:lvl5pPr>
            <a:lvl6pPr lvl="5" rtl="0" algn="ctr">
              <a:buNone/>
              <a:defRPr sz="1000">
                <a:latin typeface="Open Sans"/>
                <a:ea typeface="Open Sans"/>
                <a:cs typeface="Open Sans"/>
                <a:sym typeface="Open Sans"/>
              </a:defRPr>
            </a:lvl6pPr>
            <a:lvl7pPr lvl="6" rtl="0" algn="ctr">
              <a:buNone/>
              <a:defRPr sz="1000">
                <a:latin typeface="Open Sans"/>
                <a:ea typeface="Open Sans"/>
                <a:cs typeface="Open Sans"/>
                <a:sym typeface="Open Sans"/>
              </a:defRPr>
            </a:lvl7pPr>
            <a:lvl8pPr lvl="7" rtl="0" algn="ctr">
              <a:buNone/>
              <a:defRPr sz="1000">
                <a:latin typeface="Open Sans"/>
                <a:ea typeface="Open Sans"/>
                <a:cs typeface="Open Sans"/>
                <a:sym typeface="Open Sans"/>
              </a:defRPr>
            </a:lvl8pPr>
            <a:lvl9pPr lvl="8" rtl="0" algn="ctr">
              <a:buNone/>
              <a:defRPr sz="1000">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
        <p:nvSpPr>
          <p:cNvPr id="80" name="Google Shape;80;p1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1" name="Google Shape;81;p1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82" name="Google Shape;82;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3" name="Google Shape;83;p1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Slack Apps</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84" name="Shape 84"/>
        <p:cNvGrpSpPr/>
        <p:nvPr/>
      </p:nvGrpSpPr>
      <p:grpSpPr>
        <a:xfrm>
          <a:off x="0" y="0"/>
          <a:ext cx="0" cy="0"/>
          <a:chOff x="0" y="0"/>
          <a:chExt cx="0" cy="0"/>
        </a:xfrm>
      </p:grpSpPr>
      <p:sp>
        <p:nvSpPr>
          <p:cNvPr id="85" name="Google Shape;85;p1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6" name="Google Shape;86;p1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87" name="Google Shape;87;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8" name="Google Shape;88;p15"/>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5"/>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90" name="Google Shape;90;p15"/>
          <p:cNvSpPr txBox="1"/>
          <p:nvPr>
            <p:ph idx="12" type="sldNum"/>
          </p:nvPr>
        </p:nvSpPr>
        <p:spPr>
          <a:xfrm>
            <a:off x="8596483" y="6333297"/>
            <a:ext cx="548700" cy="524700"/>
          </a:xfrm>
          <a:prstGeom prst="rect">
            <a:avLst/>
          </a:prstGeom>
          <a:noFill/>
          <a:ln>
            <a:noFill/>
          </a:ln>
        </p:spPr>
        <p:txBody>
          <a:bodyPr anchorCtr="0" anchor="ctr" bIns="91425" lIns="91425" spcFirstLastPara="1" rIns="91425" wrap="square" tIns="91425">
            <a:noAutofit/>
          </a:bodyPr>
          <a:lstStyle>
            <a:lvl1pPr lvl="0" rtl="0" algn="ctr">
              <a:buNone/>
              <a:defRPr sz="1000">
                <a:latin typeface="Open Sans"/>
                <a:ea typeface="Open Sans"/>
                <a:cs typeface="Open Sans"/>
                <a:sym typeface="Open Sans"/>
              </a:defRPr>
            </a:lvl1pPr>
            <a:lvl2pPr lvl="1" rtl="0" algn="ctr">
              <a:buNone/>
              <a:defRPr sz="1000">
                <a:latin typeface="Open Sans"/>
                <a:ea typeface="Open Sans"/>
                <a:cs typeface="Open Sans"/>
                <a:sym typeface="Open Sans"/>
              </a:defRPr>
            </a:lvl2pPr>
            <a:lvl3pPr lvl="2" rtl="0" algn="ctr">
              <a:buNone/>
              <a:defRPr sz="1000">
                <a:latin typeface="Open Sans"/>
                <a:ea typeface="Open Sans"/>
                <a:cs typeface="Open Sans"/>
                <a:sym typeface="Open Sans"/>
              </a:defRPr>
            </a:lvl3pPr>
            <a:lvl4pPr lvl="3" rtl="0" algn="ctr">
              <a:buNone/>
              <a:defRPr sz="1000">
                <a:latin typeface="Open Sans"/>
                <a:ea typeface="Open Sans"/>
                <a:cs typeface="Open Sans"/>
                <a:sym typeface="Open Sans"/>
              </a:defRPr>
            </a:lvl4pPr>
            <a:lvl5pPr lvl="4" rtl="0" algn="ctr">
              <a:buNone/>
              <a:defRPr sz="1000">
                <a:latin typeface="Open Sans"/>
                <a:ea typeface="Open Sans"/>
                <a:cs typeface="Open Sans"/>
                <a:sym typeface="Open Sans"/>
              </a:defRPr>
            </a:lvl5pPr>
            <a:lvl6pPr lvl="5" rtl="0" algn="ctr">
              <a:buNone/>
              <a:defRPr sz="1000">
                <a:latin typeface="Open Sans"/>
                <a:ea typeface="Open Sans"/>
                <a:cs typeface="Open Sans"/>
                <a:sym typeface="Open Sans"/>
              </a:defRPr>
            </a:lvl6pPr>
            <a:lvl7pPr lvl="6" rtl="0" algn="ctr">
              <a:buNone/>
              <a:defRPr sz="1000">
                <a:latin typeface="Open Sans"/>
                <a:ea typeface="Open Sans"/>
                <a:cs typeface="Open Sans"/>
                <a:sym typeface="Open Sans"/>
              </a:defRPr>
            </a:lvl7pPr>
            <a:lvl8pPr lvl="7" rtl="0" algn="ctr">
              <a:buNone/>
              <a:defRPr sz="1000">
                <a:latin typeface="Open Sans"/>
                <a:ea typeface="Open Sans"/>
                <a:cs typeface="Open Sans"/>
                <a:sym typeface="Open Sans"/>
              </a:defRPr>
            </a:lvl8pPr>
            <a:lvl9pPr lvl="8" rtl="0" algn="ctr">
              <a:buNone/>
              <a:defRPr sz="1000">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
        <p:nvSpPr>
          <p:cNvPr id="91" name="Google Shape;91;p15"/>
          <p:cNvSpPr txBox="1"/>
          <p:nvPr/>
        </p:nvSpPr>
        <p:spPr>
          <a:xfrm>
            <a:off x="4488725" y="91900"/>
            <a:ext cx="460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Index and Analyze Videos with Microsoft Azure</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92" name="Shape 92"/>
        <p:cNvGrpSpPr/>
        <p:nvPr/>
      </p:nvGrpSpPr>
      <p:grpSpPr>
        <a:xfrm>
          <a:off x="0" y="0"/>
          <a:ext cx="0" cy="0"/>
          <a:chOff x="0" y="0"/>
          <a:chExt cx="0" cy="0"/>
        </a:xfrm>
      </p:grpSpPr>
      <p:sp>
        <p:nvSpPr>
          <p:cNvPr id="93" name="Google Shape;93;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4" name="Google Shape;94;p1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5" name="Google Shape;95;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6" name="Google Shape;96;p16"/>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Slack Apps</a:t>
            </a:r>
            <a:endParaRPr b="1">
              <a:solidFill>
                <a:srgbClr val="EAEAEA"/>
              </a:solidFill>
              <a:latin typeface="Open Sans"/>
              <a:ea typeface="Open Sans"/>
              <a:cs typeface="Open Sans"/>
              <a:sym typeface="Open Sans"/>
            </a:endParaRPr>
          </a:p>
        </p:txBody>
      </p:sp>
      <p:sp>
        <p:nvSpPr>
          <p:cNvPr id="97" name="Google Shape;97;p16"/>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98" name="Google Shape;98;p16"/>
          <p:cNvSpPr txBox="1"/>
          <p:nvPr/>
        </p:nvSpPr>
        <p:spPr>
          <a:xfrm>
            <a:off x="1029975" y="2048950"/>
            <a:ext cx="7209900" cy="292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Apps for Slack</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Create the App and Set Up Your Environment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the Code and Try the App</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99" name="Google Shape;99;p16"/>
          <p:cNvSpPr txBox="1"/>
          <p:nvPr>
            <p:ph idx="12" type="sldNum"/>
          </p:nvPr>
        </p:nvSpPr>
        <p:spPr>
          <a:xfrm>
            <a:off x="8596483" y="6333297"/>
            <a:ext cx="548700" cy="524700"/>
          </a:xfrm>
          <a:prstGeom prst="rect">
            <a:avLst/>
          </a:prstGeom>
          <a:noFill/>
          <a:ln>
            <a:noFill/>
          </a:ln>
        </p:spPr>
        <p:txBody>
          <a:bodyPr anchorCtr="0" anchor="ctr" bIns="91425" lIns="91425" spcFirstLastPara="1" rIns="91425" wrap="square" tIns="91425">
            <a:noAutofit/>
          </a:bodyPr>
          <a:lstStyle>
            <a:lvl1pPr lvl="0" rtl="0" algn="ctr">
              <a:buNone/>
              <a:defRPr sz="1000">
                <a:latin typeface="Open Sans"/>
                <a:ea typeface="Open Sans"/>
                <a:cs typeface="Open Sans"/>
                <a:sym typeface="Open Sans"/>
              </a:defRPr>
            </a:lvl1pPr>
            <a:lvl2pPr lvl="1" rtl="0" algn="ctr">
              <a:buNone/>
              <a:defRPr sz="1000">
                <a:latin typeface="Open Sans"/>
                <a:ea typeface="Open Sans"/>
                <a:cs typeface="Open Sans"/>
                <a:sym typeface="Open Sans"/>
              </a:defRPr>
            </a:lvl2pPr>
            <a:lvl3pPr lvl="2" rtl="0" algn="ctr">
              <a:buNone/>
              <a:defRPr sz="1000">
                <a:latin typeface="Open Sans"/>
                <a:ea typeface="Open Sans"/>
                <a:cs typeface="Open Sans"/>
                <a:sym typeface="Open Sans"/>
              </a:defRPr>
            </a:lvl3pPr>
            <a:lvl4pPr lvl="3" rtl="0" algn="ctr">
              <a:buNone/>
              <a:defRPr sz="1000">
                <a:latin typeface="Open Sans"/>
                <a:ea typeface="Open Sans"/>
                <a:cs typeface="Open Sans"/>
                <a:sym typeface="Open Sans"/>
              </a:defRPr>
            </a:lvl4pPr>
            <a:lvl5pPr lvl="4" rtl="0" algn="ctr">
              <a:buNone/>
              <a:defRPr sz="1000">
                <a:latin typeface="Open Sans"/>
                <a:ea typeface="Open Sans"/>
                <a:cs typeface="Open Sans"/>
                <a:sym typeface="Open Sans"/>
              </a:defRPr>
            </a:lvl5pPr>
            <a:lvl6pPr lvl="5" rtl="0" algn="ctr">
              <a:buNone/>
              <a:defRPr sz="1000">
                <a:latin typeface="Open Sans"/>
                <a:ea typeface="Open Sans"/>
                <a:cs typeface="Open Sans"/>
                <a:sym typeface="Open Sans"/>
              </a:defRPr>
            </a:lvl6pPr>
            <a:lvl7pPr lvl="6" rtl="0" algn="ctr">
              <a:buNone/>
              <a:defRPr sz="1000">
                <a:latin typeface="Open Sans"/>
                <a:ea typeface="Open Sans"/>
                <a:cs typeface="Open Sans"/>
                <a:sym typeface="Open Sans"/>
              </a:defRPr>
            </a:lvl7pPr>
            <a:lvl8pPr lvl="7" rtl="0" algn="ctr">
              <a:buNone/>
              <a:defRPr sz="1000">
                <a:latin typeface="Open Sans"/>
                <a:ea typeface="Open Sans"/>
                <a:cs typeface="Open Sans"/>
                <a:sym typeface="Open Sans"/>
              </a:defRPr>
            </a:lvl8pPr>
            <a:lvl9pPr lvl="8" rtl="0" algn="ctr">
              <a:buNone/>
              <a:defRPr sz="1000">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00" name="Shape 100"/>
        <p:cNvGrpSpPr/>
        <p:nvPr/>
      </p:nvGrpSpPr>
      <p:grpSpPr>
        <a:xfrm>
          <a:off x="0" y="0"/>
          <a:ext cx="0" cy="0"/>
          <a:chOff x="0" y="0"/>
          <a:chExt cx="0" cy="0"/>
        </a:xfrm>
      </p:grpSpPr>
      <p:pic>
        <p:nvPicPr>
          <p:cNvPr id="101" name="Google Shape;101;p17"/>
          <p:cNvPicPr preferRelativeResize="0"/>
          <p:nvPr/>
        </p:nvPicPr>
        <p:blipFill rotWithShape="1">
          <a:blip r:embed="rId2">
            <a:alphaModFix/>
          </a:blip>
          <a:srcRect b="0" l="15690" r="0" t="0"/>
          <a:stretch/>
        </p:blipFill>
        <p:spPr>
          <a:xfrm>
            <a:off x="0" y="0"/>
            <a:ext cx="9143999" cy="6858001"/>
          </a:xfrm>
          <a:prstGeom prst="rect">
            <a:avLst/>
          </a:prstGeom>
          <a:noFill/>
          <a:ln>
            <a:noFill/>
          </a:ln>
        </p:spPr>
      </p:pic>
      <p:sp>
        <p:nvSpPr>
          <p:cNvPr id="102" name="Google Shape;102;p17"/>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7"/>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04" name="Google Shape;104;p17"/>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Build Slack Apps</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105" name="Google Shape;105;p17"/>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0" name="Shape 110"/>
        <p:cNvGrpSpPr/>
        <p:nvPr/>
      </p:nvGrpSpPr>
      <p:grpSpPr>
        <a:xfrm>
          <a:off x="0" y="0"/>
          <a:ext cx="0" cy="0"/>
          <a:chOff x="0" y="0"/>
          <a:chExt cx="0" cy="0"/>
        </a:xfrm>
      </p:grpSpPr>
      <p:sp>
        <p:nvSpPr>
          <p:cNvPr id="111" name="Google Shape;111;p2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12" name="Google Shape;112;p2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13" name="Google Shape;113;p2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4" name="Google Shape;114;p20"/>
          <p:cNvSpPr txBox="1"/>
          <p:nvPr/>
        </p:nvSpPr>
        <p:spPr>
          <a:xfrm>
            <a:off x="4155269" y="91900"/>
            <a:ext cx="49356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Index and Analyze Videos with Microsoft Azure</a:t>
            </a:r>
            <a:endParaRPr b="1">
              <a:solidFill>
                <a:srgbClr val="EAEAEA"/>
              </a:solidFill>
              <a:latin typeface="Open Sans"/>
              <a:ea typeface="Open Sans"/>
              <a:cs typeface="Open Sans"/>
              <a:sym typeface="Open Sans"/>
            </a:endParaRPr>
          </a:p>
        </p:txBody>
      </p:sp>
      <p:pic>
        <p:nvPicPr>
          <p:cNvPr id="115" name="Google Shape;115;p20"/>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116" name="Google Shape;116;p20"/>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17" name="Google Shape;117;p20"/>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18" name="Shape 118"/>
        <p:cNvGrpSpPr/>
        <p:nvPr/>
      </p:nvGrpSpPr>
      <p:grpSpPr>
        <a:xfrm>
          <a:off x="0" y="0"/>
          <a:ext cx="0" cy="0"/>
          <a:chOff x="0" y="0"/>
          <a:chExt cx="0" cy="0"/>
        </a:xfrm>
      </p:grpSpPr>
      <p:sp>
        <p:nvSpPr>
          <p:cNvPr id="119" name="Google Shape;119;p2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21"/>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21"/>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cxnSp>
        <p:nvCxnSpPr>
          <p:cNvPr id="122" name="Google Shape;122;p2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23" name="Google Shape;123;p2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24" name="Google Shape;124;p21"/>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25" name="Google Shape;125;p21"/>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26" name="Google Shape;126;p21"/>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127" name="Google Shape;127;p21"/>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28" name="Shape 128"/>
        <p:cNvGrpSpPr/>
        <p:nvPr/>
      </p:nvGrpSpPr>
      <p:grpSpPr>
        <a:xfrm>
          <a:off x="0" y="0"/>
          <a:ext cx="0" cy="0"/>
          <a:chOff x="0" y="0"/>
          <a:chExt cx="0" cy="0"/>
        </a:xfrm>
      </p:grpSpPr>
      <p:sp>
        <p:nvSpPr>
          <p:cNvPr id="129" name="Google Shape;129;p2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2"/>
          <p:cNvSpPr txBox="1"/>
          <p:nvPr/>
        </p:nvSpPr>
        <p:spPr>
          <a:xfrm>
            <a:off x="860100" y="11206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31" name="Google Shape;131;p22"/>
          <p:cNvSpPr txBox="1"/>
          <p:nvPr/>
        </p:nvSpPr>
        <p:spPr>
          <a:xfrm>
            <a:off x="1955550" y="2277550"/>
            <a:ext cx="5607900" cy="394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Quorum</a:t>
            </a:r>
            <a:r>
              <a:rPr baseline="30000" lang="en" sz="24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baseline="30000"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132" name="Google Shape;132;p2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33" name="Google Shape;133;p2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34" name="Google Shape;134;p22"/>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35" name="Google Shape;135;p22"/>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36" name="Google Shape;136;p22"/>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137" name="Google Shape;137;p22"/>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38" name="Shape 138"/>
        <p:cNvGrpSpPr/>
        <p:nvPr/>
      </p:nvGrpSpPr>
      <p:grpSpPr>
        <a:xfrm>
          <a:off x="0" y="0"/>
          <a:ext cx="0" cy="0"/>
          <a:chOff x="0" y="0"/>
          <a:chExt cx="0" cy="0"/>
        </a:xfrm>
      </p:grpSpPr>
      <p:pic>
        <p:nvPicPr>
          <p:cNvPr id="139" name="Google Shape;139;p23"/>
          <p:cNvPicPr preferRelativeResize="0"/>
          <p:nvPr/>
        </p:nvPicPr>
        <p:blipFill rotWithShape="1">
          <a:blip r:embed="rId2">
            <a:alphaModFix/>
          </a:blip>
          <a:srcRect b="0" l="15934" r="11601" t="0"/>
          <a:stretch/>
        </p:blipFill>
        <p:spPr>
          <a:xfrm>
            <a:off x="0" y="0"/>
            <a:ext cx="9144000" cy="6858000"/>
          </a:xfrm>
          <a:prstGeom prst="rect">
            <a:avLst/>
          </a:prstGeom>
          <a:noFill/>
          <a:ln>
            <a:noFill/>
          </a:ln>
        </p:spPr>
      </p:pic>
      <p:sp>
        <p:nvSpPr>
          <p:cNvPr id="140" name="Google Shape;140;p23"/>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txBox="1"/>
          <p:nvPr/>
        </p:nvSpPr>
        <p:spPr>
          <a:xfrm>
            <a:off x="403350" y="1980138"/>
            <a:ext cx="8337300" cy="38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EAEAEA"/>
              </a:solidFill>
              <a:latin typeface="Open Sans"/>
              <a:ea typeface="Open Sans"/>
              <a:cs typeface="Open Sans"/>
              <a:sym typeface="Open Sans"/>
            </a:endParaRPr>
          </a:p>
          <a:p>
            <a:pPr indent="0" lvl="0" marL="0" rtl="0" algn="ctr">
              <a:spcBef>
                <a:spcPts val="0"/>
              </a:spcBef>
              <a:spcAft>
                <a:spcPts val="0"/>
              </a:spcAft>
              <a:buNone/>
            </a:pPr>
            <a:r>
              <a:rPr lang="en" sz="4500">
                <a:solidFill>
                  <a:srgbClr val="EAEAEA"/>
                </a:solidFill>
                <a:latin typeface="Open Sans"/>
                <a:ea typeface="Open Sans"/>
                <a:cs typeface="Open Sans"/>
                <a:sym typeface="Open Sans"/>
              </a:rPr>
              <a:t>An Introduction to Quorum</a:t>
            </a:r>
            <a:r>
              <a:rPr baseline="30000" lang="en" sz="45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142" name="Google Shape;142;p23"/>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143" name="Google Shape;143;p23"/>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44" name="Google Shape;144;p23"/>
          <p:cNvSpPr/>
          <p:nvPr/>
        </p:nvSpPr>
        <p:spPr>
          <a:xfrm rot="5400000">
            <a:off x="4317212" y="645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45" name="Google Shape;145;p23"/>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146" name="Google Shape;146;p23"/>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147" name="Google Shape;147;p23"/>
          <p:cNvCxnSpPr/>
          <p:nvPr/>
        </p:nvCxnSpPr>
        <p:spPr>
          <a:xfrm>
            <a:off x="2849400" y="4580825"/>
            <a:ext cx="3445200" cy="0"/>
          </a:xfrm>
          <a:prstGeom prst="straightConnector1">
            <a:avLst/>
          </a:prstGeom>
          <a:noFill/>
          <a:ln cap="flat" cmpd="sng" w="9525">
            <a:solidFill>
              <a:srgbClr val="EFEFEF"/>
            </a:solidFill>
            <a:prstDash val="solid"/>
            <a:round/>
            <a:headEnd len="med" w="med" type="none"/>
            <a:tailEnd len="med" w="med" type="none"/>
          </a:ln>
        </p:spPr>
      </p:cxnSp>
      <p:pic>
        <p:nvPicPr>
          <p:cNvPr id="148" name="Google Shape;148;p23"/>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4" name="Shape 14"/>
        <p:cNvGrpSpPr/>
        <p:nvPr/>
      </p:nvGrpSpPr>
      <p:grpSpPr>
        <a:xfrm>
          <a:off x="0" y="0"/>
          <a:ext cx="0" cy="0"/>
          <a:chOff x="0" y="0"/>
          <a:chExt cx="0" cy="0"/>
        </a:xfrm>
      </p:grpSpPr>
      <p:sp>
        <p:nvSpPr>
          <p:cNvPr id="15" name="Google Shape;15;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 name="Google Shape;16;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7" name="Google Shape;17;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8" name="Google Shape;18;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9" name="Google Shape;19;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0" name="Google Shape;20;p3"/>
          <p:cNvSpPr txBox="1"/>
          <p:nvPr/>
        </p:nvSpPr>
        <p:spPr>
          <a:xfrm>
            <a:off x="4155269" y="91900"/>
            <a:ext cx="49356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Index and Analyze Videos with Microsoft Azure</a:t>
            </a:r>
            <a:endParaRPr b="1">
              <a:solidFill>
                <a:srgbClr val="EAEAEA"/>
              </a:solidFill>
              <a:latin typeface="Open Sans"/>
              <a:ea typeface="Open Sans"/>
              <a:cs typeface="Open Sans"/>
              <a:sym typeface="Open Sans"/>
            </a:endParaRPr>
          </a:p>
        </p:txBody>
      </p:sp>
      <p:pic>
        <p:nvPicPr>
          <p:cNvPr id="21" name="Google Shape;21;p3"/>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2" name="Google Shape;22;p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3" name="Google Shape;23;p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49" name="Shape 149"/>
        <p:cNvGrpSpPr/>
        <p:nvPr/>
      </p:nvGrpSpPr>
      <p:grpSpPr>
        <a:xfrm>
          <a:off x="0" y="0"/>
          <a:ext cx="0" cy="0"/>
          <a:chOff x="0" y="0"/>
          <a:chExt cx="0" cy="0"/>
        </a:xfrm>
      </p:grpSpPr>
      <p:sp>
        <p:nvSpPr>
          <p:cNvPr id="150" name="Google Shape;150;p2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4" showMasterSp="0">
  <p:cSld name="Blank">
    <p:spTree>
      <p:nvGrpSpPr>
        <p:cNvPr id="151" name="Shape 151"/>
        <p:cNvGrpSpPr/>
        <p:nvPr/>
      </p:nvGrpSpPr>
      <p:grpSpPr>
        <a:xfrm>
          <a:off x="0" y="0"/>
          <a:ext cx="0" cy="0"/>
          <a:chOff x="0" y="0"/>
          <a:chExt cx="0" cy="0"/>
        </a:xfrm>
      </p:grpSpPr>
      <p:sp>
        <p:nvSpPr>
          <p:cNvPr id="152" name="Google Shape;152;p25"/>
          <p:cNvSpPr/>
          <p:nvPr/>
        </p:nvSpPr>
        <p:spPr>
          <a:xfrm>
            <a:off x="0" y="-8930"/>
            <a:ext cx="9144000" cy="544500"/>
          </a:xfrm>
          <a:prstGeom prst="rect">
            <a:avLst/>
          </a:prstGeom>
          <a:solidFill>
            <a:srgbClr val="5EA5E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cxnSp>
        <p:nvCxnSpPr>
          <p:cNvPr id="153" name="Google Shape;153;p25"/>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localhost_light_grey_version.png" id="154" name="Google Shape;154;p25"/>
          <p:cNvPicPr preferRelativeResize="0"/>
          <p:nvPr/>
        </p:nvPicPr>
        <p:blipFill rotWithShape="1">
          <a:blip r:embed="rId2">
            <a:alphaModFix/>
          </a:blip>
          <a:srcRect b="0" l="0" r="0" t="0"/>
          <a:stretch/>
        </p:blipFill>
        <p:spPr>
          <a:xfrm>
            <a:off x="89297" y="85516"/>
            <a:ext cx="1663200" cy="357000"/>
          </a:xfrm>
          <a:prstGeom prst="rect">
            <a:avLst/>
          </a:prstGeom>
          <a:noFill/>
          <a:ln>
            <a:noFill/>
          </a:ln>
        </p:spPr>
      </p:pic>
      <p:sp>
        <p:nvSpPr>
          <p:cNvPr id="155" name="Google Shape;155;p25"/>
          <p:cNvSpPr txBox="1"/>
          <p:nvPr>
            <p:ph idx="12" type="sldNum"/>
          </p:nvPr>
        </p:nvSpPr>
        <p:spPr>
          <a:xfrm>
            <a:off x="4435447" y="6505277"/>
            <a:ext cx="264000" cy="285900"/>
          </a:xfrm>
          <a:prstGeom prst="rect">
            <a:avLst/>
          </a:prstGeom>
          <a:noFill/>
          <a:ln>
            <a:noFill/>
          </a:ln>
        </p:spPr>
        <p:txBody>
          <a:bodyPr anchorCtr="0" anchor="t" bIns="35725" lIns="35725" spcFirstLastPara="1" rIns="35725" wrap="square" tIns="35725">
            <a:noAutofit/>
          </a:bodyPr>
          <a:lstStyle>
            <a:lvl1pPr indent="0" lvl="0"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156" name="Google Shape;156;p25"/>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157" name="Google Shape;157;p25"/>
          <p:cNvPicPr preferRelativeResize="0"/>
          <p:nvPr/>
        </p:nvPicPr>
        <p:blipFill rotWithShape="1">
          <a:blip r:embed="rId3">
            <a:alphaModFix/>
          </a:blip>
          <a:srcRect b="22612" l="0" r="0" t="0"/>
          <a:stretch/>
        </p:blipFill>
        <p:spPr>
          <a:xfrm>
            <a:off x="2105175" y="91891"/>
            <a:ext cx="1483275" cy="345600"/>
          </a:xfrm>
          <a:prstGeom prst="rect">
            <a:avLst/>
          </a:prstGeom>
          <a:noFill/>
          <a:ln>
            <a:noFill/>
          </a:ln>
        </p:spPr>
      </p:pic>
      <p:sp>
        <p:nvSpPr>
          <p:cNvPr id="158" name="Google Shape;158;p25"/>
          <p:cNvSpPr txBox="1"/>
          <p:nvPr/>
        </p:nvSpPr>
        <p:spPr>
          <a:xfrm>
            <a:off x="1673150" y="85516"/>
            <a:ext cx="58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0" name="Shape 160"/>
        <p:cNvGrpSpPr/>
        <p:nvPr/>
      </p:nvGrpSpPr>
      <p:grpSpPr>
        <a:xfrm>
          <a:off x="0" y="0"/>
          <a:ext cx="0" cy="0"/>
          <a:chOff x="0" y="0"/>
          <a:chExt cx="0" cy="0"/>
        </a:xfrm>
      </p:grpSpPr>
      <p:sp>
        <p:nvSpPr>
          <p:cNvPr id="161" name="Google Shape;161;p2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62" name="Google Shape;162;p2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63" name="Google Shape;163;p2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64" name="Google Shape;164;p27"/>
          <p:cNvSpPr txBox="1"/>
          <p:nvPr/>
        </p:nvSpPr>
        <p:spPr>
          <a:xfrm>
            <a:off x="4155269" y="91900"/>
            <a:ext cx="49356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Index and Analyze Videos with Microsoft Azure</a:t>
            </a:r>
            <a:endParaRPr b="1">
              <a:solidFill>
                <a:srgbClr val="EAEAEA"/>
              </a:solidFill>
              <a:latin typeface="Open Sans"/>
              <a:ea typeface="Open Sans"/>
              <a:cs typeface="Open Sans"/>
              <a:sym typeface="Open Sans"/>
            </a:endParaRPr>
          </a:p>
        </p:txBody>
      </p:sp>
      <p:pic>
        <p:nvPicPr>
          <p:cNvPr id="165" name="Google Shape;165;p27"/>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166" name="Google Shape;166;p2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67" name="Google Shape;167;p2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68" name="Shape 168"/>
        <p:cNvGrpSpPr/>
        <p:nvPr/>
      </p:nvGrpSpPr>
      <p:grpSpPr>
        <a:xfrm>
          <a:off x="0" y="0"/>
          <a:ext cx="0" cy="0"/>
          <a:chOff x="0" y="0"/>
          <a:chExt cx="0" cy="0"/>
        </a:xfrm>
      </p:grpSpPr>
      <p:sp>
        <p:nvSpPr>
          <p:cNvPr id="169" name="Google Shape;169;p2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70" name="Google Shape;170;p2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71" name="Google Shape;171;p2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72" name="Google Shape;172;p2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3" name="Google Shape;173;p28"/>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174" name="Google Shape;174;p28"/>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8"/>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76" name="Shape 176"/>
        <p:cNvGrpSpPr/>
        <p:nvPr/>
      </p:nvGrpSpPr>
      <p:grpSpPr>
        <a:xfrm>
          <a:off x="0" y="0"/>
          <a:ext cx="0" cy="0"/>
          <a:chOff x="0" y="0"/>
          <a:chExt cx="0" cy="0"/>
        </a:xfrm>
      </p:grpSpPr>
      <p:sp>
        <p:nvSpPr>
          <p:cNvPr id="177" name="Google Shape;177;p2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78" name="Google Shape;178;p2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79" name="Google Shape;179;p2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80" name="Google Shape;180;p2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1" name="Google Shape;181;p29"/>
          <p:cNvSpPr txBox="1"/>
          <p:nvPr/>
        </p:nvSpPr>
        <p:spPr>
          <a:xfrm>
            <a:off x="5088550" y="91900"/>
            <a:ext cx="400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Microsoft Azure</a:t>
            </a:r>
            <a:endParaRPr b="1">
              <a:solidFill>
                <a:srgbClr val="EAEAEA"/>
              </a:solidFill>
              <a:latin typeface="Open Sans"/>
              <a:ea typeface="Open Sans"/>
              <a:cs typeface="Open Sans"/>
              <a:sym typeface="Open Sans"/>
            </a:endParaRPr>
          </a:p>
        </p:txBody>
      </p:sp>
      <p:sp>
        <p:nvSpPr>
          <p:cNvPr id="182" name="Google Shape;182;p29"/>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83" name="Google Shape;183;p29"/>
          <p:cNvSpPr txBox="1"/>
          <p:nvPr/>
        </p:nvSpPr>
        <p:spPr>
          <a:xfrm>
            <a:off x="1524300" y="2048950"/>
            <a:ext cx="60954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Web Development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Node.js and Express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Deploy Your Web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84" name="Shape 184"/>
        <p:cNvGrpSpPr/>
        <p:nvPr/>
      </p:nvGrpSpPr>
      <p:grpSpPr>
        <a:xfrm>
          <a:off x="0" y="0"/>
          <a:ext cx="0" cy="0"/>
          <a:chOff x="0" y="0"/>
          <a:chExt cx="0" cy="0"/>
        </a:xfrm>
      </p:grpSpPr>
      <p:pic>
        <p:nvPicPr>
          <p:cNvPr id="185" name="Google Shape;185;p30"/>
          <p:cNvPicPr preferRelativeResize="0"/>
          <p:nvPr/>
        </p:nvPicPr>
        <p:blipFill rotWithShape="1">
          <a:blip r:embed="rId2">
            <a:alphaModFix/>
          </a:blip>
          <a:srcRect b="0" l="10898" r="12887" t="0"/>
          <a:stretch/>
        </p:blipFill>
        <p:spPr>
          <a:xfrm>
            <a:off x="0" y="-17850"/>
            <a:ext cx="9144000" cy="6858000"/>
          </a:xfrm>
          <a:prstGeom prst="rect">
            <a:avLst/>
          </a:prstGeom>
          <a:noFill/>
          <a:ln>
            <a:noFill/>
          </a:ln>
        </p:spPr>
      </p:pic>
      <p:sp>
        <p:nvSpPr>
          <p:cNvPr id="186" name="Google Shape;186;p30"/>
          <p:cNvSpPr/>
          <p:nvPr/>
        </p:nvSpPr>
        <p:spPr>
          <a:xfrm>
            <a:off x="-12" y="-17862"/>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30"/>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88" name="Google Shape;188;p30"/>
          <p:cNvSpPr txBox="1"/>
          <p:nvPr/>
        </p:nvSpPr>
        <p:spPr>
          <a:xfrm>
            <a:off x="986250" y="2267801"/>
            <a:ext cx="7171500" cy="33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Web Dev with Node.js On Azure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189" name="Google Shape;189;p30"/>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90" name="Shape 190"/>
        <p:cNvGrpSpPr/>
        <p:nvPr/>
      </p:nvGrpSpPr>
      <p:grpSpPr>
        <a:xfrm>
          <a:off x="0" y="0"/>
          <a:ext cx="0" cy="0"/>
          <a:chOff x="0" y="0"/>
          <a:chExt cx="0" cy="0"/>
        </a:xfrm>
      </p:grpSpPr>
      <p:sp>
        <p:nvSpPr>
          <p:cNvPr id="191" name="Google Shape;191;p3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3" name="Shape 193"/>
        <p:cNvGrpSpPr/>
        <p:nvPr/>
      </p:nvGrpSpPr>
      <p:grpSpPr>
        <a:xfrm>
          <a:off x="0" y="0"/>
          <a:ext cx="0" cy="0"/>
          <a:chOff x="0" y="0"/>
          <a:chExt cx="0" cy="0"/>
        </a:xfrm>
      </p:grpSpPr>
      <p:sp>
        <p:nvSpPr>
          <p:cNvPr id="194" name="Google Shape;194;p3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95" name="Google Shape;195;p3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96" name="Google Shape;196;p3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97" name="Google Shape;197;p33"/>
          <p:cNvSpPr txBox="1"/>
          <p:nvPr/>
        </p:nvSpPr>
        <p:spPr>
          <a:xfrm>
            <a:off x="4139850" y="91900"/>
            <a:ext cx="49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198" name="Google Shape;198;p3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199" name="Google Shape;199;p33"/>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00" name="Google Shape;200;p3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01" name="Shape 201"/>
        <p:cNvGrpSpPr/>
        <p:nvPr/>
      </p:nvGrpSpPr>
      <p:grpSpPr>
        <a:xfrm>
          <a:off x="0" y="0"/>
          <a:ext cx="0" cy="0"/>
          <a:chOff x="0" y="0"/>
          <a:chExt cx="0" cy="0"/>
        </a:xfrm>
      </p:grpSpPr>
      <p:sp>
        <p:nvSpPr>
          <p:cNvPr id="202" name="Google Shape;202;p3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03" name="Google Shape;203;p3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04" name="Google Shape;204;p3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05" name="Google Shape;205;p3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206" name="Google Shape;206;p3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 name="Google Shape;207;p3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08" name="Google Shape;208;p3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209" name="Google Shape;209;p34"/>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10" name="Google Shape;210;p3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11" name="Shape 211"/>
        <p:cNvGrpSpPr/>
        <p:nvPr/>
      </p:nvGrpSpPr>
      <p:grpSpPr>
        <a:xfrm>
          <a:off x="0" y="0"/>
          <a:ext cx="0" cy="0"/>
          <a:chOff x="0" y="0"/>
          <a:chExt cx="0" cy="0"/>
        </a:xfrm>
      </p:grpSpPr>
      <p:sp>
        <p:nvSpPr>
          <p:cNvPr id="212" name="Google Shape;212;p3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13" name="Google Shape;213;p3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14" name="Google Shape;214;p3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15" name="Google Shape;215;p35"/>
          <p:cNvSpPr txBox="1"/>
          <p:nvPr/>
        </p:nvSpPr>
        <p:spPr>
          <a:xfrm>
            <a:off x="860100" y="13492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16" name="Google Shape;216;p35"/>
          <p:cNvSpPr txBox="1"/>
          <p:nvPr/>
        </p:nvSpPr>
        <p:spPr>
          <a:xfrm>
            <a:off x="1524300" y="2506150"/>
            <a:ext cx="60954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Web Development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Node.js and Express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Deploy Your Web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17" name="Google Shape;217;p35"/>
          <p:cNvSpPr txBox="1"/>
          <p:nvPr/>
        </p:nvSpPr>
        <p:spPr>
          <a:xfrm>
            <a:off x="4024600" y="91900"/>
            <a:ext cx="50664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218" name="Google Shape;218;p35"/>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219" name="Google Shape;219;p35"/>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20" name="Google Shape;220;p3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4" name="Shape 24"/>
        <p:cNvGrpSpPr/>
        <p:nvPr/>
      </p:nvGrpSpPr>
      <p:grpSpPr>
        <a:xfrm>
          <a:off x="0" y="0"/>
          <a:ext cx="0" cy="0"/>
          <a:chOff x="0" y="0"/>
          <a:chExt cx="0" cy="0"/>
        </a:xfrm>
      </p:grpSpPr>
      <p:sp>
        <p:nvSpPr>
          <p:cNvPr id="25" name="Google Shape;25;p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6" name="Google Shape;26;p4"/>
          <p:cNvSpPr txBox="1"/>
          <p:nvPr/>
        </p:nvSpPr>
        <p:spPr>
          <a:xfrm>
            <a:off x="1191150" y="1981325"/>
            <a:ext cx="7322400" cy="4236300"/>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Introduction to Microsoft Azure</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Introduction to the Video Indexer API</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Explore Indexed Video Insights</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Create a Video Indexer API subscription</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Build an app that uses Video Indexer</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Review &amp; Quiz</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Next Steps</a:t>
            </a:r>
            <a:endParaRPr sz="2600">
              <a:latin typeface="Open Sans"/>
              <a:ea typeface="Open Sans"/>
              <a:cs typeface="Open Sans"/>
              <a:sym typeface="Open Sans"/>
            </a:endParaRPr>
          </a:p>
        </p:txBody>
      </p:sp>
      <p:sp>
        <p:nvSpPr>
          <p:cNvPr id="27" name="Google Shape;27;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8" name="Google Shape;28;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9" name="Google Shape;29;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0" name="Google Shape;30;p4"/>
          <p:cNvSpPr txBox="1"/>
          <p:nvPr/>
        </p:nvSpPr>
        <p:spPr>
          <a:xfrm>
            <a:off x="4155269" y="91900"/>
            <a:ext cx="49356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Index and Analyze Videos with Microsoft Azure</a:t>
            </a:r>
            <a:endParaRPr b="1">
              <a:solidFill>
                <a:srgbClr val="EAEAEA"/>
              </a:solidFill>
              <a:latin typeface="Open Sans"/>
              <a:ea typeface="Open Sans"/>
              <a:cs typeface="Open Sans"/>
              <a:sym typeface="Open Sans"/>
            </a:endParaRPr>
          </a:p>
        </p:txBody>
      </p:sp>
      <p:pic>
        <p:nvPicPr>
          <p:cNvPr id="31" name="Google Shape;31;p4"/>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32" name="Google Shape;32;p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33" name="Google Shape;33;p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21" name="Shape 221"/>
        <p:cNvGrpSpPr/>
        <p:nvPr/>
      </p:nvGrpSpPr>
      <p:grpSpPr>
        <a:xfrm>
          <a:off x="0" y="0"/>
          <a:ext cx="0" cy="0"/>
          <a:chOff x="0" y="0"/>
          <a:chExt cx="0" cy="0"/>
        </a:xfrm>
      </p:grpSpPr>
      <p:pic>
        <p:nvPicPr>
          <p:cNvPr id="222" name="Google Shape;222;p36"/>
          <p:cNvPicPr preferRelativeResize="0"/>
          <p:nvPr/>
        </p:nvPicPr>
        <p:blipFill rotWithShape="1">
          <a:blip r:embed="rId2">
            <a:alphaModFix/>
          </a:blip>
          <a:srcRect b="0" l="10898" r="12887" t="0"/>
          <a:stretch/>
        </p:blipFill>
        <p:spPr>
          <a:xfrm>
            <a:off x="0" y="0"/>
            <a:ext cx="9144000" cy="6858000"/>
          </a:xfrm>
          <a:prstGeom prst="rect">
            <a:avLst/>
          </a:prstGeom>
          <a:noFill/>
          <a:ln>
            <a:noFill/>
          </a:ln>
        </p:spPr>
      </p:pic>
      <p:sp>
        <p:nvSpPr>
          <p:cNvPr id="223" name="Google Shape;223;p36"/>
          <p:cNvSpPr/>
          <p:nvPr/>
        </p:nvSpPr>
        <p:spPr>
          <a:xfrm>
            <a:off x="50" y="0"/>
            <a:ext cx="9144000" cy="6858000"/>
          </a:xfrm>
          <a:prstGeom prst="rect">
            <a:avLst/>
          </a:prstGeom>
          <a:solidFill>
            <a:srgbClr val="353535">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6"/>
          <p:cNvSpPr txBox="1"/>
          <p:nvPr/>
        </p:nvSpPr>
        <p:spPr>
          <a:xfrm>
            <a:off x="129075" y="22680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Hackerlog: Build and Deploy Node.js Apps with Microsoft Azure</a:t>
            </a:r>
            <a:endParaRPr sz="4200">
              <a:solidFill>
                <a:srgbClr val="FFFFFF"/>
              </a:solidFill>
              <a:latin typeface="Open Sans"/>
              <a:ea typeface="Open Sans"/>
              <a:cs typeface="Open Sans"/>
              <a:sym typeface="Open Sans"/>
            </a:endParaRPr>
          </a:p>
        </p:txBody>
      </p:sp>
      <p:sp>
        <p:nvSpPr>
          <p:cNvPr id="225" name="Google Shape;225;p36"/>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226" name="Google Shape;226;p36"/>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227" name="Google Shape;227;p36"/>
          <p:cNvPicPr preferRelativeResize="0"/>
          <p:nvPr/>
        </p:nvPicPr>
        <p:blipFill>
          <a:blip r:embed="rId3">
            <a:alphaModFix/>
          </a:blip>
          <a:stretch>
            <a:fillRect/>
          </a:stretch>
        </p:blipFill>
        <p:spPr>
          <a:xfrm>
            <a:off x="3096307" y="4339327"/>
            <a:ext cx="2835570" cy="606827"/>
          </a:xfrm>
          <a:prstGeom prst="rect">
            <a:avLst/>
          </a:prstGeom>
          <a:noFill/>
          <a:ln>
            <a:noFill/>
          </a:ln>
        </p:spPr>
      </p:pic>
      <p:sp>
        <p:nvSpPr>
          <p:cNvPr id="228" name="Google Shape;228;p36"/>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229" name="Google Shape;229;p36"/>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30" name="Shape 230"/>
        <p:cNvGrpSpPr/>
        <p:nvPr/>
      </p:nvGrpSpPr>
      <p:grpSpPr>
        <a:xfrm>
          <a:off x="0" y="0"/>
          <a:ext cx="0" cy="0"/>
          <a:chOff x="0" y="0"/>
          <a:chExt cx="0" cy="0"/>
        </a:xfrm>
      </p:grpSpPr>
      <p:sp>
        <p:nvSpPr>
          <p:cNvPr id="231" name="Google Shape;231;p3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4" name="Shape 234"/>
        <p:cNvGrpSpPr/>
        <p:nvPr/>
      </p:nvGrpSpPr>
      <p:grpSpPr>
        <a:xfrm>
          <a:off x="0" y="0"/>
          <a:ext cx="0" cy="0"/>
          <a:chOff x="0" y="0"/>
          <a:chExt cx="0" cy="0"/>
        </a:xfrm>
      </p:grpSpPr>
      <p:sp>
        <p:nvSpPr>
          <p:cNvPr id="235" name="Google Shape;235;p39"/>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3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37" name="Google Shape;237;p3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38" name="Google Shape;238;p3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39" name="Google Shape;239;p39"/>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240" name="Google Shape;240;p39"/>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241" name="Google Shape;241;p39"/>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42" name="Shape 242"/>
        <p:cNvGrpSpPr/>
        <p:nvPr/>
      </p:nvGrpSpPr>
      <p:grpSpPr>
        <a:xfrm>
          <a:off x="0" y="0"/>
          <a:ext cx="0" cy="0"/>
          <a:chOff x="0" y="0"/>
          <a:chExt cx="0" cy="0"/>
        </a:xfrm>
      </p:grpSpPr>
      <p:sp>
        <p:nvSpPr>
          <p:cNvPr id="243" name="Google Shape;243;p40"/>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44" name="Google Shape;244;p4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45" name="Google Shape;245;p4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246" name="Google Shape;246;p40"/>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40"/>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248" name="Google Shape;248;p4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49" name="Google Shape;249;p40"/>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250" name="Google Shape;250;p40"/>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251" name="Google Shape;251;p40"/>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52" name="Shape 252"/>
        <p:cNvGrpSpPr/>
        <p:nvPr/>
      </p:nvGrpSpPr>
      <p:grpSpPr>
        <a:xfrm>
          <a:off x="0" y="0"/>
          <a:ext cx="0" cy="0"/>
          <a:chOff x="0" y="0"/>
          <a:chExt cx="0" cy="0"/>
        </a:xfrm>
      </p:grpSpPr>
      <p:sp>
        <p:nvSpPr>
          <p:cNvPr id="253" name="Google Shape;253;p41"/>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4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55" name="Google Shape;255;p4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256" name="Google Shape;256;p41"/>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pestañale of Contents</a:t>
            </a:r>
            <a:endParaRPr b="1" sz="5200">
              <a:latin typeface="Open Sans"/>
              <a:ea typeface="Open Sans"/>
              <a:cs typeface="Open Sans"/>
              <a:sym typeface="Open Sans"/>
            </a:endParaRPr>
          </a:p>
        </p:txBody>
      </p:sp>
      <p:sp>
        <p:nvSpPr>
          <p:cNvPr id="257" name="Google Shape;257;p41"/>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Dapestañaases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258" name="Google Shape;258;p4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59" name="Google Shape;259;p41"/>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260" name="Google Shape;260;p41"/>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261" name="Google Shape;261;p4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62" name="Shape 262"/>
        <p:cNvGrpSpPr/>
        <p:nvPr/>
      </p:nvGrpSpPr>
      <p:grpSpPr>
        <a:xfrm>
          <a:off x="0" y="0"/>
          <a:ext cx="0" cy="0"/>
          <a:chOff x="0" y="0"/>
          <a:chExt cx="0" cy="0"/>
        </a:xfrm>
      </p:grpSpPr>
      <p:pic>
        <p:nvPicPr>
          <p:cNvPr id="263" name="Google Shape;263;p42"/>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264" name="Google Shape;264;p42"/>
          <p:cNvSpPr/>
          <p:nvPr/>
        </p:nvSpPr>
        <p:spPr>
          <a:xfrm>
            <a:off x="-30000" y="-38100"/>
            <a:ext cx="9204000" cy="6934200"/>
          </a:xfrm>
          <a:prstGeom prst="rect">
            <a:avLst/>
          </a:prstGeom>
          <a:solidFill>
            <a:srgbClr val="353535">
              <a:alpha val="53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2"/>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solidFill>
                  <a:srgbClr val="EAEAEA"/>
                </a:solidFill>
                <a:latin typeface="Open Sans"/>
                <a:ea typeface="Open Sans"/>
                <a:cs typeface="Open Sans"/>
                <a:sym typeface="Open Sans"/>
              </a:rPr>
              <a:t>Building Scalable Apps </a:t>
            </a:r>
            <a:endParaRPr b="1" sz="53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5300">
                <a:solidFill>
                  <a:srgbClr val="EAEAEA"/>
                </a:solidFill>
                <a:latin typeface="Open Sans"/>
                <a:ea typeface="Open Sans"/>
                <a:cs typeface="Open Sans"/>
                <a:sym typeface="Open Sans"/>
              </a:rPr>
              <a:t>with CockroachDB</a:t>
            </a:r>
            <a:endParaRPr b="1" sz="5300">
              <a:solidFill>
                <a:srgbClr val="EAEAEA"/>
              </a:solidFill>
              <a:latin typeface="Open Sans"/>
              <a:ea typeface="Open Sans"/>
              <a:cs typeface="Open Sans"/>
              <a:sym typeface="Open Sans"/>
            </a:endParaRPr>
          </a:p>
        </p:txBody>
      </p:sp>
      <p:sp>
        <p:nvSpPr>
          <p:cNvPr id="266" name="Google Shape;266;p42"/>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267" name="Google Shape;267;p42"/>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268" name="Google Shape;268;p42"/>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269" name="Google Shape;269;p4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70" name="Google Shape;270;p4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71" name="Shape 271"/>
        <p:cNvGrpSpPr/>
        <p:nvPr/>
      </p:nvGrpSpPr>
      <p:grpSpPr>
        <a:xfrm>
          <a:off x="0" y="0"/>
          <a:ext cx="0" cy="0"/>
          <a:chOff x="0" y="0"/>
          <a:chExt cx="0" cy="0"/>
        </a:xfrm>
      </p:grpSpPr>
      <p:sp>
        <p:nvSpPr>
          <p:cNvPr id="272" name="Google Shape;272;p4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5" name="Shape 275"/>
        <p:cNvGrpSpPr/>
        <p:nvPr/>
      </p:nvGrpSpPr>
      <p:grpSpPr>
        <a:xfrm>
          <a:off x="0" y="0"/>
          <a:ext cx="0" cy="0"/>
          <a:chOff x="0" y="0"/>
          <a:chExt cx="0" cy="0"/>
        </a:xfrm>
      </p:grpSpPr>
      <p:sp>
        <p:nvSpPr>
          <p:cNvPr id="276" name="Google Shape;276;p4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77" name="Google Shape;277;p4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78" name="Google Shape;278;p45"/>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79" name="Google Shape;279;p45"/>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280" name="Google Shape;280;p4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81" name="Google Shape;281;p45"/>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82" name="Google Shape;282;p45"/>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83" name="Shape 283"/>
        <p:cNvGrpSpPr/>
        <p:nvPr/>
      </p:nvGrpSpPr>
      <p:grpSpPr>
        <a:xfrm>
          <a:off x="0" y="0"/>
          <a:ext cx="0" cy="0"/>
          <a:chOff x="0" y="0"/>
          <a:chExt cx="0" cy="0"/>
        </a:xfrm>
      </p:grpSpPr>
      <p:sp>
        <p:nvSpPr>
          <p:cNvPr id="284" name="Google Shape;284;p46"/>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46"/>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86" name="Google Shape;286;p4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87" name="Google Shape;287;p4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88" name="Google Shape;288;p4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89" name="Google Shape;289;p46"/>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90" name="Google Shape;290;p46"/>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291" name="Google Shape;291;p46"/>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92" name="Google Shape;292;p46"/>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93" name="Shape 293"/>
        <p:cNvGrpSpPr/>
        <p:nvPr/>
      </p:nvGrpSpPr>
      <p:grpSpPr>
        <a:xfrm>
          <a:off x="0" y="0"/>
          <a:ext cx="0" cy="0"/>
          <a:chOff x="0" y="0"/>
          <a:chExt cx="0" cy="0"/>
        </a:xfrm>
      </p:grpSpPr>
      <p:sp>
        <p:nvSpPr>
          <p:cNvPr id="294" name="Google Shape;294;p47"/>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95" name="Google Shape;295;p47"/>
          <p:cNvSpPr txBox="1"/>
          <p:nvPr/>
        </p:nvSpPr>
        <p:spPr>
          <a:xfrm>
            <a:off x="2521950" y="2154150"/>
            <a:ext cx="4100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96" name="Google Shape;296;p4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97" name="Google Shape;297;p4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98" name="Google Shape;298;p4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99" name="Google Shape;299;p47"/>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300" name="Google Shape;300;p47"/>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301" name="Google Shape;301;p47"/>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302" name="Google Shape;302;p47"/>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37636" l="0" r="0" t="0"/>
          <a:stretch/>
        </p:blipFill>
        <p:spPr>
          <a:xfrm>
            <a:off x="42825" y="0"/>
            <a:ext cx="9101176" cy="4216825"/>
          </a:xfrm>
          <a:prstGeom prst="rect">
            <a:avLst/>
          </a:prstGeom>
          <a:noFill/>
          <a:ln>
            <a:noFill/>
          </a:ln>
        </p:spPr>
      </p:pic>
      <p:sp>
        <p:nvSpPr>
          <p:cNvPr id="36" name="Google Shape;36;p5"/>
          <p:cNvSpPr/>
          <p:nvPr/>
        </p:nvSpPr>
        <p:spPr>
          <a:xfrm>
            <a:off x="50" y="0"/>
            <a:ext cx="9144000" cy="6858000"/>
          </a:xfrm>
          <a:prstGeom prst="rect">
            <a:avLst/>
          </a:prstGeom>
          <a:solidFill>
            <a:srgbClr val="353535">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nvSpPr>
        <p:spPr>
          <a:xfrm>
            <a:off x="129075" y="22680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Machine Learning and Video Analysis on Microsoft Azure</a:t>
            </a:r>
            <a:endParaRPr sz="4200">
              <a:solidFill>
                <a:srgbClr val="FFFFFF"/>
              </a:solidFill>
              <a:latin typeface="Open Sans"/>
              <a:ea typeface="Open Sans"/>
              <a:cs typeface="Open Sans"/>
              <a:sym typeface="Open Sans"/>
            </a:endParaRPr>
          </a:p>
        </p:txBody>
      </p:sp>
      <p:sp>
        <p:nvSpPr>
          <p:cNvPr id="38" name="Google Shape;38;p5"/>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39" name="Google Shape;39;p5"/>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40" name="Google Shape;40;p5"/>
          <p:cNvPicPr preferRelativeResize="0"/>
          <p:nvPr/>
        </p:nvPicPr>
        <p:blipFill>
          <a:blip r:embed="rId3">
            <a:alphaModFix/>
          </a:blip>
          <a:stretch>
            <a:fillRect/>
          </a:stretch>
        </p:blipFill>
        <p:spPr>
          <a:xfrm>
            <a:off x="3096307" y="4339327"/>
            <a:ext cx="2835570" cy="606827"/>
          </a:xfrm>
          <a:prstGeom prst="rect">
            <a:avLst/>
          </a:prstGeom>
          <a:noFill/>
          <a:ln>
            <a:noFill/>
          </a:ln>
        </p:spPr>
      </p:pic>
      <p:sp>
        <p:nvSpPr>
          <p:cNvPr id="41" name="Google Shape;41;p5"/>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42" name="Google Shape;42;p5"/>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pic>
        <p:nvPicPr>
          <p:cNvPr id="43" name="Google Shape;43;p5"/>
          <p:cNvPicPr preferRelativeResize="0"/>
          <p:nvPr/>
        </p:nvPicPr>
        <p:blipFill>
          <a:blip r:embed="rId4">
            <a:alphaModFix/>
          </a:blip>
          <a:stretch>
            <a:fillRect/>
          </a:stretch>
        </p:blipFill>
        <p:spPr>
          <a:xfrm>
            <a:off x="3594288" y="5129400"/>
            <a:ext cx="1955426" cy="1026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03" name="Shape 303"/>
        <p:cNvGrpSpPr/>
        <p:nvPr/>
      </p:nvGrpSpPr>
      <p:grpSpPr>
        <a:xfrm>
          <a:off x="0" y="0"/>
          <a:ext cx="0" cy="0"/>
          <a:chOff x="0" y="0"/>
          <a:chExt cx="0" cy="0"/>
        </a:xfrm>
      </p:grpSpPr>
      <p:pic>
        <p:nvPicPr>
          <p:cNvPr id="304" name="Google Shape;304;p48"/>
          <p:cNvPicPr preferRelativeResize="0"/>
          <p:nvPr/>
        </p:nvPicPr>
        <p:blipFill rotWithShape="1">
          <a:blip r:embed="rId2">
            <a:alphaModFix/>
          </a:blip>
          <a:srcRect b="0" l="7120" r="3991" t="0"/>
          <a:stretch/>
        </p:blipFill>
        <p:spPr>
          <a:xfrm>
            <a:off x="0" y="0"/>
            <a:ext cx="9144000" cy="6857990"/>
          </a:xfrm>
          <a:prstGeom prst="rect">
            <a:avLst/>
          </a:prstGeom>
          <a:noFill/>
          <a:ln>
            <a:noFill/>
          </a:ln>
        </p:spPr>
      </p:pic>
      <p:sp>
        <p:nvSpPr>
          <p:cNvPr id="305" name="Google Shape;305;p48"/>
          <p:cNvSpPr/>
          <p:nvPr/>
        </p:nvSpPr>
        <p:spPr>
          <a:xfrm>
            <a:off x="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48"/>
          <p:cNvSpPr txBox="1"/>
          <p:nvPr/>
        </p:nvSpPr>
        <p:spPr>
          <a:xfrm>
            <a:off x="129150" y="24204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308" name="Google Shape;308;p48"/>
          <p:cNvSpPr/>
          <p:nvPr/>
        </p:nvSpPr>
        <p:spPr>
          <a:xfrm>
            <a:off x="3624349" y="12688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309" name="Google Shape;309;p48"/>
          <p:cNvSpPr/>
          <p:nvPr/>
        </p:nvSpPr>
        <p:spPr>
          <a:xfrm rot="5400000">
            <a:off x="4317150" y="8739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310" name="Google Shape;310;p48"/>
          <p:cNvPicPr preferRelativeResize="0"/>
          <p:nvPr/>
        </p:nvPicPr>
        <p:blipFill>
          <a:blip r:embed="rId3">
            <a:alphaModFix/>
          </a:blip>
          <a:stretch>
            <a:fillRect/>
          </a:stretch>
        </p:blipFill>
        <p:spPr>
          <a:xfrm>
            <a:off x="3154215" y="4415527"/>
            <a:ext cx="2126675" cy="455120"/>
          </a:xfrm>
          <a:prstGeom prst="rect">
            <a:avLst/>
          </a:prstGeom>
          <a:noFill/>
          <a:ln>
            <a:noFill/>
          </a:ln>
        </p:spPr>
      </p:pic>
      <p:sp>
        <p:nvSpPr>
          <p:cNvPr id="311" name="Google Shape;311;p48"/>
          <p:cNvSpPr txBox="1"/>
          <p:nvPr/>
        </p:nvSpPr>
        <p:spPr>
          <a:xfrm>
            <a:off x="3778800" y="14122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312" name="Google Shape;312;p48"/>
          <p:cNvCxnSpPr/>
          <p:nvPr/>
        </p:nvCxnSpPr>
        <p:spPr>
          <a:xfrm>
            <a:off x="2849400" y="41236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13" name="Shape 313"/>
        <p:cNvGrpSpPr/>
        <p:nvPr/>
      </p:nvGrpSpPr>
      <p:grpSpPr>
        <a:xfrm>
          <a:off x="0" y="0"/>
          <a:ext cx="0" cy="0"/>
          <a:chOff x="0" y="0"/>
          <a:chExt cx="0" cy="0"/>
        </a:xfrm>
      </p:grpSpPr>
      <p:sp>
        <p:nvSpPr>
          <p:cNvPr id="314" name="Google Shape;314;p4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4" name="Shape 44"/>
        <p:cNvGrpSpPr/>
        <p:nvPr/>
      </p:nvGrpSpPr>
      <p:grpSpPr>
        <a:xfrm>
          <a:off x="0" y="0"/>
          <a:ext cx="0" cy="0"/>
          <a:chOff x="0" y="0"/>
          <a:chExt cx="0" cy="0"/>
        </a:xfrm>
      </p:grpSpPr>
      <p:sp>
        <p:nvSpPr>
          <p:cNvPr id="45" name="Google Shape;45;p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
        <p:nvSpPr>
          <p:cNvPr id="48" name="Google Shape;48;p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0" name="Google Shape;50;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1" name="Google Shape;51;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2" name="Google Shape;52;p8"/>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3" name="Shape 53"/>
        <p:cNvGrpSpPr/>
        <p:nvPr/>
      </p:nvGrpSpPr>
      <p:grpSpPr>
        <a:xfrm>
          <a:off x="0" y="0"/>
          <a:ext cx="0" cy="0"/>
          <a:chOff x="0" y="0"/>
          <a:chExt cx="0" cy="0"/>
        </a:xfrm>
      </p:grpSpPr>
      <p:sp>
        <p:nvSpPr>
          <p:cNvPr id="54" name="Google Shape;54;p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5" name="Google Shape;55;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6" name="Google Shape;56;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7" name="Google Shape;57;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8" name="Google Shape;58;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60" name="Google Shape;60;p9"/>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61" name="Shape 61"/>
        <p:cNvGrpSpPr/>
        <p:nvPr/>
      </p:nvGrpSpPr>
      <p:grpSpPr>
        <a:xfrm>
          <a:off x="0" y="0"/>
          <a:ext cx="0" cy="0"/>
          <a:chOff x="0" y="0"/>
          <a:chExt cx="0" cy="0"/>
        </a:xfrm>
      </p:grpSpPr>
      <p:sp>
        <p:nvSpPr>
          <p:cNvPr id="62" name="Google Shape;62;p1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63" name="Google Shape;63;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4" name="Google Shape;64;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65" name="Google Shape;65;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6" name="Google Shape;66;p10"/>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7" name="Google Shape;67;p10"/>
          <p:cNvSpPr txBox="1"/>
          <p:nvPr/>
        </p:nvSpPr>
        <p:spPr>
          <a:xfrm>
            <a:off x="2543375" y="2048950"/>
            <a:ext cx="4055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 are Ada &amp; SPARK?</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Intro to SPARK Ada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 </a:t>
            </a:r>
            <a:r>
              <a:rPr lang="en" sz="2400">
                <a:latin typeface="Open Sans"/>
                <a:ea typeface="Open Sans"/>
                <a:cs typeface="Open Sans"/>
                <a:sym typeface="Open Sans"/>
              </a:rPr>
              <a:t>Let’s Build a Stack!</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68" name="Google Shape;68;p10"/>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1938" l="14405" r="4707" t="7036"/>
          <a:stretch/>
        </p:blipFill>
        <p:spPr>
          <a:xfrm>
            <a:off x="0" y="0"/>
            <a:ext cx="9144003" cy="6857999"/>
          </a:xfrm>
          <a:prstGeom prst="rect">
            <a:avLst/>
          </a:prstGeom>
          <a:noFill/>
          <a:ln>
            <a:noFill/>
          </a:ln>
        </p:spPr>
      </p:pic>
      <p:sp>
        <p:nvSpPr>
          <p:cNvPr id="71" name="Google Shape;71;p11"/>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1"/>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73" name="Google Shape;73;p11"/>
          <p:cNvSpPr txBox="1"/>
          <p:nvPr/>
        </p:nvSpPr>
        <p:spPr>
          <a:xfrm>
            <a:off x="986238" y="2796643"/>
            <a:ext cx="7171500" cy="18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EAEAEA"/>
                </a:solidFill>
                <a:latin typeface="Open Sans"/>
                <a:ea typeface="Open Sans"/>
                <a:cs typeface="Open Sans"/>
                <a:sym typeface="Open Sans"/>
              </a:rPr>
              <a:t>Bug-free Coding with SPARK Ada</a:t>
            </a:r>
            <a:endParaRPr b="1" sz="4800">
              <a:solidFill>
                <a:srgbClr val="EAEAEA"/>
              </a:solidFill>
              <a:latin typeface="Open Sans"/>
              <a:ea typeface="Open Sans"/>
              <a:cs typeface="Open Sans"/>
              <a:sym typeface="Open Sans"/>
            </a:endParaRPr>
          </a:p>
        </p:txBody>
      </p:sp>
      <p:sp>
        <p:nvSpPr>
          <p:cNvPr id="74" name="Google Shape;74;p11"/>
          <p:cNvSpPr/>
          <p:nvPr/>
        </p:nvSpPr>
        <p:spPr>
          <a:xfrm>
            <a:off x="3863100" y="2242466"/>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theme" Target="../theme/theme9.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6" name="Shape 4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77" name="Shape 7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08" name="Shape 108"/>
        <p:cNvGrpSpPr/>
        <p:nvPr/>
      </p:nvGrpSpPr>
      <p:grpSpPr>
        <a:xfrm>
          <a:off x="0" y="0"/>
          <a:ext cx="0" cy="0"/>
          <a:chOff x="0" y="0"/>
          <a:chExt cx="0" cy="0"/>
        </a:xfrm>
      </p:grpSpPr>
      <p:sp>
        <p:nvSpPr>
          <p:cNvPr id="109" name="Google Shape;109;p1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59" name="Shape 15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92" name="Shape 1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32" name="Shape 232"/>
        <p:cNvGrpSpPr/>
        <p:nvPr/>
      </p:nvGrpSpPr>
      <p:grpSpPr>
        <a:xfrm>
          <a:off x="0" y="0"/>
          <a:ext cx="0" cy="0"/>
          <a:chOff x="0" y="0"/>
          <a:chExt cx="0" cy="0"/>
        </a:xfrm>
      </p:grpSpPr>
      <p:sp>
        <p:nvSpPr>
          <p:cNvPr id="233" name="Google Shape;233;p38"/>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73" name="Shape 273"/>
        <p:cNvGrpSpPr/>
        <p:nvPr/>
      </p:nvGrpSpPr>
      <p:grpSpPr>
        <a:xfrm>
          <a:off x="0" y="0"/>
          <a:ext cx="0" cy="0"/>
          <a:chOff x="0" y="0"/>
          <a:chExt cx="0" cy="0"/>
        </a:xfrm>
      </p:grpSpPr>
      <p:sp>
        <p:nvSpPr>
          <p:cNvPr id="274" name="Google Shape;274;p44"/>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53.png"/><Relationship Id="rId4" Type="http://schemas.openxmlformats.org/officeDocument/2006/relationships/image" Target="../media/image48.png"/><Relationship Id="rId5" Type="http://schemas.openxmlformats.org/officeDocument/2006/relationships/image" Target="../media/image28.png"/><Relationship Id="rId6"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9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66.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2.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6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60.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 Id="rId3"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9.xml"/><Relationship Id="rId3"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2.xml"/><Relationship Id="rId3"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4.xml"/><Relationship Id="rId3" Type="http://schemas.openxmlformats.org/officeDocument/2006/relationships/image" Target="../media/image72.png"/><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9.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0.xml"/><Relationship Id="rId3" Type="http://schemas.openxmlformats.org/officeDocument/2006/relationships/image" Target="../media/image83.png"/><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9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image" Target="../media/image8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9"/>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9"/>
          <p:cNvSpPr txBox="1"/>
          <p:nvPr/>
        </p:nvSpPr>
        <p:spPr>
          <a:xfrm>
            <a:off x="1092600" y="1665150"/>
            <a:ext cx="69588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800">
                <a:solidFill>
                  <a:schemeClr val="lt1"/>
                </a:solidFill>
                <a:latin typeface="Open Sans"/>
                <a:ea typeface="Open Sans"/>
                <a:cs typeface="Open Sans"/>
                <a:sym typeface="Open Sans"/>
              </a:rPr>
              <a:t>Great! Make sure you opened the slides in your email.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b="1" lang="en" sz="2800">
                <a:solidFill>
                  <a:schemeClr val="lt1"/>
                </a:solidFill>
                <a:latin typeface="Open Sans"/>
                <a:ea typeface="Open Sans"/>
                <a:cs typeface="Open Sans"/>
                <a:sym typeface="Open Sans"/>
              </a:rPr>
              <a:t>From here, this workshop is self-directed! </a:t>
            </a:r>
            <a:endParaRPr b="1" sz="2800">
              <a:solidFill>
                <a:schemeClr val="lt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0"/>
          <p:cNvSpPr txBox="1"/>
          <p:nvPr/>
        </p:nvSpPr>
        <p:spPr>
          <a:xfrm>
            <a:off x="411125" y="589000"/>
            <a:ext cx="61323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Key Advantages of </a:t>
            </a:r>
            <a:endParaRPr b="1" sz="3000">
              <a:solidFill>
                <a:srgbClr val="000000"/>
              </a:solidFill>
              <a:latin typeface="Open Sans"/>
              <a:ea typeface="Open Sans"/>
              <a:cs typeface="Open Sans"/>
              <a:sym typeface="Open Sans"/>
            </a:endParaRPr>
          </a:p>
        </p:txBody>
      </p:sp>
      <p:sp>
        <p:nvSpPr>
          <p:cNvPr id="401" name="Google Shape;401;p60"/>
          <p:cNvSpPr txBox="1"/>
          <p:nvPr/>
        </p:nvSpPr>
        <p:spPr>
          <a:xfrm>
            <a:off x="522000" y="1670325"/>
            <a:ext cx="8100000" cy="521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Microsoft Azure is a cloud platform with more than 100 services and tools for developers. </a:t>
            </a:r>
            <a:endParaRPr b="1" sz="2200">
              <a:solidFill>
                <a:srgbClr val="5EA5E5"/>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95% of the Fortune 500 companies run on Azure (and learning these skills can help you land your first job!)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Easily deploy Web Apps, Mobile Apps, Databases, Data Science and AI Apps, Blockchain, Analytics with pre-built configurations</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Supports a wide range of</a:t>
            </a:r>
            <a:endParaRPr sz="1800">
              <a:latin typeface="Open Sans"/>
              <a:ea typeface="Open Sans"/>
              <a:cs typeface="Open Sans"/>
              <a:sym typeface="Open Sans"/>
            </a:endParaRPr>
          </a:p>
          <a:p>
            <a:pPr indent="-342900" lvl="1"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Open source libraries (Node, .NET core, spark, hadoop, kafka)</a:t>
            </a:r>
            <a:endParaRPr sz="1800">
              <a:latin typeface="Open Sans"/>
              <a:ea typeface="Open Sans"/>
              <a:cs typeface="Open Sans"/>
              <a:sym typeface="Open Sans"/>
            </a:endParaRPr>
          </a:p>
          <a:p>
            <a:pPr indent="-342900" lvl="1"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Programming languages (Python, C#, JavaScript, Java, Ruby)</a:t>
            </a:r>
            <a:endParaRPr sz="1800">
              <a:latin typeface="Open Sans"/>
              <a:ea typeface="Open Sans"/>
              <a:cs typeface="Open Sans"/>
              <a:sym typeface="Open Sans"/>
            </a:endParaRPr>
          </a:p>
          <a:p>
            <a:pPr indent="-342900" lvl="1"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Operating systems (iOS, Android, Windows, MacOS, Linux)</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402" name="Google Shape;402;p60"/>
          <p:cNvPicPr preferRelativeResize="0"/>
          <p:nvPr/>
        </p:nvPicPr>
        <p:blipFill rotWithShape="1">
          <a:blip r:embed="rId3">
            <a:alphaModFix/>
          </a:blip>
          <a:srcRect b="21838" l="0" r="0" t="18961"/>
          <a:stretch/>
        </p:blipFill>
        <p:spPr>
          <a:xfrm>
            <a:off x="5011675" y="589000"/>
            <a:ext cx="2636449" cy="824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1"/>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1"/>
          <p:cNvSpPr txBox="1"/>
          <p:nvPr/>
        </p:nvSpPr>
        <p:spPr>
          <a:xfrm>
            <a:off x="763350" y="1665150"/>
            <a:ext cx="76173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Please Note: </a:t>
            </a:r>
            <a:br>
              <a:rPr b="1" lang="en" sz="2800">
                <a:solidFill>
                  <a:schemeClr val="lt1"/>
                </a:solidFill>
                <a:latin typeface="Open Sans"/>
                <a:ea typeface="Open Sans"/>
                <a:cs typeface="Open Sans"/>
                <a:sym typeface="Open Sans"/>
              </a:rPr>
            </a:b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We recommend completing this entire workshop in an Incognito Window in Chrome.</a:t>
            </a:r>
            <a:endParaRPr b="1" sz="2800">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Microsoft Azure Account </a:t>
            </a:r>
            <a:endParaRPr b="1" sz="3000">
              <a:solidFill>
                <a:srgbClr val="000000"/>
              </a:solidFill>
              <a:latin typeface="Open Sans"/>
              <a:ea typeface="Open Sans"/>
              <a:cs typeface="Open Sans"/>
              <a:sym typeface="Open Sans"/>
            </a:endParaRPr>
          </a:p>
        </p:txBody>
      </p:sp>
      <p:pic>
        <p:nvPicPr>
          <p:cNvPr id="414" name="Google Shape;414;p62"/>
          <p:cNvPicPr preferRelativeResize="0"/>
          <p:nvPr/>
        </p:nvPicPr>
        <p:blipFill>
          <a:blip r:embed="rId3">
            <a:alphaModFix/>
          </a:blip>
          <a:stretch>
            <a:fillRect/>
          </a:stretch>
        </p:blipFill>
        <p:spPr>
          <a:xfrm>
            <a:off x="2296840" y="3952777"/>
            <a:ext cx="1363874" cy="347766"/>
          </a:xfrm>
          <a:prstGeom prst="rect">
            <a:avLst/>
          </a:prstGeom>
          <a:noFill/>
          <a:ln>
            <a:noFill/>
          </a:ln>
        </p:spPr>
      </p:pic>
      <p:sp>
        <p:nvSpPr>
          <p:cNvPr id="415" name="Google Shape;415;p62"/>
          <p:cNvSpPr/>
          <p:nvPr/>
        </p:nvSpPr>
        <p:spPr>
          <a:xfrm>
            <a:off x="666376" y="5400487"/>
            <a:ext cx="829200" cy="292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2"/>
          <p:cNvSpPr/>
          <p:nvPr/>
        </p:nvSpPr>
        <p:spPr>
          <a:xfrm>
            <a:off x="161550" y="1610525"/>
            <a:ext cx="87690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http://mlhlocal.host/azure-student</a:t>
            </a:r>
            <a:endParaRPr sz="2800">
              <a:solidFill>
                <a:srgbClr val="EAEAEA"/>
              </a:solidFill>
            </a:endParaRPr>
          </a:p>
        </p:txBody>
      </p:sp>
      <p:sp>
        <p:nvSpPr>
          <p:cNvPr id="417" name="Google Shape;417;p62"/>
          <p:cNvSpPr/>
          <p:nvPr/>
        </p:nvSpPr>
        <p:spPr>
          <a:xfrm>
            <a:off x="161550" y="2717700"/>
            <a:ext cx="88209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http://mlhlocal.host/azure-nonstudent</a:t>
            </a:r>
            <a:endParaRPr sz="2800">
              <a:solidFill>
                <a:srgbClr val="EAEAEA"/>
              </a:solidFill>
            </a:endParaRPr>
          </a:p>
        </p:txBody>
      </p:sp>
      <p:grpSp>
        <p:nvGrpSpPr>
          <p:cNvPr id="418" name="Google Shape;418;p62"/>
          <p:cNvGrpSpPr/>
          <p:nvPr/>
        </p:nvGrpSpPr>
        <p:grpSpPr>
          <a:xfrm>
            <a:off x="161600" y="3588900"/>
            <a:ext cx="8820900" cy="3044750"/>
            <a:chOff x="161600" y="3588900"/>
            <a:chExt cx="8820900" cy="3044750"/>
          </a:xfrm>
        </p:grpSpPr>
        <p:pic>
          <p:nvPicPr>
            <p:cNvPr id="419" name="Google Shape;419;p62"/>
            <p:cNvPicPr preferRelativeResize="0"/>
            <p:nvPr/>
          </p:nvPicPr>
          <p:blipFill rotWithShape="1">
            <a:blip r:embed="rId4">
              <a:alphaModFix/>
            </a:blip>
            <a:srcRect b="0" l="0" r="21284" t="0"/>
            <a:stretch/>
          </p:blipFill>
          <p:spPr>
            <a:xfrm>
              <a:off x="666375" y="4460100"/>
              <a:ext cx="3733623" cy="2173549"/>
            </a:xfrm>
            <a:prstGeom prst="rect">
              <a:avLst/>
            </a:prstGeom>
            <a:noFill/>
            <a:ln cap="flat" cmpd="sng" w="19050">
              <a:solidFill>
                <a:srgbClr val="000000"/>
              </a:solidFill>
              <a:prstDash val="solid"/>
              <a:round/>
              <a:headEnd len="sm" w="sm" type="none"/>
              <a:tailEnd len="sm" w="sm" type="none"/>
            </a:ln>
          </p:spPr>
        </p:pic>
        <p:sp>
          <p:nvSpPr>
            <p:cNvPr id="420" name="Google Shape;420;p62"/>
            <p:cNvSpPr txBox="1"/>
            <p:nvPr/>
          </p:nvSpPr>
          <p:spPr>
            <a:xfrm>
              <a:off x="161600" y="3588900"/>
              <a:ext cx="8820900" cy="70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53535"/>
                  </a:solidFill>
                  <a:latin typeface="Open Sans"/>
                  <a:ea typeface="Open Sans"/>
                  <a:cs typeface="Open Sans"/>
                  <a:sym typeface="Open Sans"/>
                </a:rPr>
                <a:t>Navigate to the top URL if you have a student email address and the bottom one if you don't. Select                           or                     . </a:t>
              </a:r>
              <a:endParaRPr sz="1800">
                <a:latin typeface="Open Sans"/>
                <a:ea typeface="Open Sans"/>
                <a:cs typeface="Open Sans"/>
                <a:sym typeface="Open Sans"/>
              </a:endParaRPr>
            </a:p>
          </p:txBody>
        </p:sp>
        <p:pic>
          <p:nvPicPr>
            <p:cNvPr id="421" name="Google Shape;421;p62"/>
            <p:cNvPicPr preferRelativeResize="0"/>
            <p:nvPr/>
          </p:nvPicPr>
          <p:blipFill>
            <a:blip r:embed="rId5">
              <a:alphaModFix/>
            </a:blip>
            <a:stretch>
              <a:fillRect/>
            </a:stretch>
          </p:blipFill>
          <p:spPr>
            <a:xfrm>
              <a:off x="4185925" y="3964175"/>
              <a:ext cx="1023065" cy="324975"/>
            </a:xfrm>
            <a:prstGeom prst="rect">
              <a:avLst/>
            </a:prstGeom>
            <a:noFill/>
            <a:ln>
              <a:noFill/>
            </a:ln>
          </p:spPr>
        </p:pic>
        <p:pic>
          <p:nvPicPr>
            <p:cNvPr id="422" name="Google Shape;422;p62"/>
            <p:cNvPicPr preferRelativeResize="0"/>
            <p:nvPr/>
          </p:nvPicPr>
          <p:blipFill rotWithShape="1">
            <a:blip r:embed="rId6">
              <a:alphaModFix/>
            </a:blip>
            <a:srcRect b="0" l="24063" r="24063" t="0"/>
            <a:stretch/>
          </p:blipFill>
          <p:spPr>
            <a:xfrm>
              <a:off x="4846375" y="4460100"/>
              <a:ext cx="3733618" cy="2173550"/>
            </a:xfrm>
            <a:prstGeom prst="rect">
              <a:avLst/>
            </a:prstGeom>
            <a:noFill/>
            <a:ln>
              <a:noFill/>
            </a:ln>
          </p:spPr>
        </p:pic>
      </p:grpSp>
      <p:sp>
        <p:nvSpPr>
          <p:cNvPr id="423" name="Google Shape;423;p62"/>
          <p:cNvSpPr/>
          <p:nvPr/>
        </p:nvSpPr>
        <p:spPr>
          <a:xfrm>
            <a:off x="6050875" y="5841325"/>
            <a:ext cx="1179900" cy="389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t>
            </a:r>
            <a:r>
              <a:rPr b="1" lang="en" sz="3000">
                <a:solidFill>
                  <a:srgbClr val="000000"/>
                </a:solidFill>
                <a:latin typeface="Open Sans"/>
                <a:ea typeface="Open Sans"/>
                <a:cs typeface="Open Sans"/>
                <a:sym typeface="Open Sans"/>
              </a:rPr>
              <a:t>Microsoft</a:t>
            </a:r>
            <a:r>
              <a:rPr b="1" lang="en" sz="3000">
                <a:latin typeface="Open Sans"/>
                <a:ea typeface="Open Sans"/>
                <a:cs typeface="Open Sans"/>
                <a:sym typeface="Open Sans"/>
              </a:rPr>
              <a:t> Azure Account</a:t>
            </a:r>
            <a:endParaRPr b="1" sz="3000">
              <a:solidFill>
                <a:srgbClr val="000000"/>
              </a:solidFill>
              <a:latin typeface="Open Sans"/>
              <a:ea typeface="Open Sans"/>
              <a:cs typeface="Open Sans"/>
              <a:sym typeface="Open Sans"/>
            </a:endParaRPr>
          </a:p>
        </p:txBody>
      </p:sp>
      <p:pic>
        <p:nvPicPr>
          <p:cNvPr id="429" name="Google Shape;429;p63"/>
          <p:cNvPicPr preferRelativeResize="0"/>
          <p:nvPr/>
        </p:nvPicPr>
        <p:blipFill>
          <a:blip r:embed="rId3">
            <a:alphaModFix/>
          </a:blip>
          <a:stretch>
            <a:fillRect/>
          </a:stretch>
        </p:blipFill>
        <p:spPr>
          <a:xfrm>
            <a:off x="291963" y="2233900"/>
            <a:ext cx="8560072" cy="4249799"/>
          </a:xfrm>
          <a:prstGeom prst="rect">
            <a:avLst/>
          </a:prstGeom>
          <a:noFill/>
          <a:ln cap="flat" cmpd="sng" w="19050">
            <a:solidFill>
              <a:srgbClr val="000000"/>
            </a:solidFill>
            <a:prstDash val="solid"/>
            <a:round/>
            <a:headEnd len="sm" w="sm" type="none"/>
            <a:tailEnd len="sm" w="sm" type="none"/>
          </a:ln>
        </p:spPr>
      </p:pic>
      <p:sp>
        <p:nvSpPr>
          <p:cNvPr id="430" name="Google Shape;430;p63"/>
          <p:cNvSpPr txBox="1"/>
          <p:nvPr/>
        </p:nvSpPr>
        <p:spPr>
          <a:xfrm>
            <a:off x="337200" y="1555875"/>
            <a:ext cx="84696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Log in (or Sign up) with a Microsoft account</a:t>
            </a:r>
            <a:endParaRPr sz="18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t>
            </a:r>
            <a:r>
              <a:rPr b="1" lang="en" sz="3000">
                <a:solidFill>
                  <a:srgbClr val="000000"/>
                </a:solidFill>
                <a:latin typeface="Open Sans"/>
                <a:ea typeface="Open Sans"/>
                <a:cs typeface="Open Sans"/>
                <a:sym typeface="Open Sans"/>
              </a:rPr>
              <a:t>Microsoft</a:t>
            </a:r>
            <a:r>
              <a:rPr b="1" lang="en" sz="3000">
                <a:latin typeface="Open Sans"/>
                <a:ea typeface="Open Sans"/>
                <a:cs typeface="Open Sans"/>
                <a:sym typeface="Open Sans"/>
              </a:rPr>
              <a:t> Azure Account</a:t>
            </a:r>
            <a:endParaRPr b="1" sz="3000">
              <a:solidFill>
                <a:srgbClr val="000000"/>
              </a:solidFill>
              <a:latin typeface="Open Sans"/>
              <a:ea typeface="Open Sans"/>
              <a:cs typeface="Open Sans"/>
              <a:sym typeface="Open Sans"/>
            </a:endParaRPr>
          </a:p>
        </p:txBody>
      </p:sp>
      <p:sp>
        <p:nvSpPr>
          <p:cNvPr id="436" name="Google Shape;436;p64"/>
          <p:cNvSpPr txBox="1"/>
          <p:nvPr/>
        </p:nvSpPr>
        <p:spPr>
          <a:xfrm>
            <a:off x="466950" y="1363025"/>
            <a:ext cx="82101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Enter your school email address (ending in .edu), then follow the verification URL in the email sent to that address.</a:t>
            </a:r>
            <a:endParaRPr sz="1800">
              <a:latin typeface="Open Sans"/>
              <a:ea typeface="Open Sans"/>
              <a:cs typeface="Open Sans"/>
              <a:sym typeface="Open Sans"/>
            </a:endParaRPr>
          </a:p>
        </p:txBody>
      </p:sp>
      <p:grpSp>
        <p:nvGrpSpPr>
          <p:cNvPr id="437" name="Google Shape;437;p64"/>
          <p:cNvGrpSpPr/>
          <p:nvPr/>
        </p:nvGrpSpPr>
        <p:grpSpPr>
          <a:xfrm>
            <a:off x="224393" y="2329488"/>
            <a:ext cx="8695208" cy="4261345"/>
            <a:chOff x="583925" y="2684400"/>
            <a:chExt cx="7849077" cy="3846673"/>
          </a:xfrm>
        </p:grpSpPr>
        <p:pic>
          <p:nvPicPr>
            <p:cNvPr id="438" name="Google Shape;438;p64"/>
            <p:cNvPicPr preferRelativeResize="0"/>
            <p:nvPr/>
          </p:nvPicPr>
          <p:blipFill rotWithShape="1">
            <a:blip r:embed="rId3">
              <a:alphaModFix/>
            </a:blip>
            <a:srcRect b="10851" l="4130" r="4277" t="15726"/>
            <a:stretch/>
          </p:blipFill>
          <p:spPr>
            <a:xfrm>
              <a:off x="583925" y="2684400"/>
              <a:ext cx="7849077" cy="3846673"/>
            </a:xfrm>
            <a:prstGeom prst="rect">
              <a:avLst/>
            </a:prstGeom>
            <a:noFill/>
            <a:ln cap="flat" cmpd="sng" w="19050">
              <a:solidFill>
                <a:srgbClr val="000000"/>
              </a:solidFill>
              <a:prstDash val="solid"/>
              <a:round/>
              <a:headEnd len="sm" w="sm" type="none"/>
              <a:tailEnd len="sm" w="sm" type="none"/>
            </a:ln>
          </p:spPr>
        </p:pic>
        <p:sp>
          <p:nvSpPr>
            <p:cNvPr id="439" name="Google Shape;439;p64"/>
            <p:cNvSpPr txBox="1"/>
            <p:nvPr/>
          </p:nvSpPr>
          <p:spPr>
            <a:xfrm>
              <a:off x="4925400" y="4370675"/>
              <a:ext cx="3456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EA5E5"/>
                  </a:solidFill>
                  <a:latin typeface="Open Sans"/>
                  <a:ea typeface="Open Sans"/>
                  <a:cs typeface="Open Sans"/>
                  <a:sym typeface="Open Sans"/>
                </a:rPr>
                <a:t>Choose school email address</a:t>
              </a:r>
              <a:endParaRPr b="1" sz="1800">
                <a:solidFill>
                  <a:srgbClr val="5EA5E5"/>
                </a:solidFill>
                <a:latin typeface="Open Sans"/>
                <a:ea typeface="Open Sans"/>
                <a:cs typeface="Open Sans"/>
                <a:sym typeface="Open Sans"/>
              </a:endParaRPr>
            </a:p>
          </p:txBody>
        </p:sp>
        <p:sp>
          <p:nvSpPr>
            <p:cNvPr id="440" name="Google Shape;440;p64"/>
            <p:cNvSpPr txBox="1"/>
            <p:nvPr/>
          </p:nvSpPr>
          <p:spPr>
            <a:xfrm>
              <a:off x="5055375" y="5422700"/>
              <a:ext cx="3270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EA5E5"/>
                  </a:solidFill>
                  <a:latin typeface="Open Sans"/>
                  <a:ea typeface="Open Sans"/>
                  <a:cs typeface="Open Sans"/>
                  <a:sym typeface="Open Sans"/>
                </a:rPr>
                <a:t>Enter school email address</a:t>
              </a:r>
              <a:endParaRPr b="1" sz="1800">
                <a:solidFill>
                  <a:srgbClr val="5EA5E5"/>
                </a:solidFill>
                <a:latin typeface="Open Sans"/>
                <a:ea typeface="Open Sans"/>
                <a:cs typeface="Open Sans"/>
                <a:sym typeface="Open Sans"/>
              </a:endParaRPr>
            </a:p>
          </p:txBody>
        </p:sp>
        <p:sp>
          <p:nvSpPr>
            <p:cNvPr id="441" name="Google Shape;441;p64"/>
            <p:cNvSpPr/>
            <p:nvPr/>
          </p:nvSpPr>
          <p:spPr>
            <a:xfrm>
              <a:off x="4665000" y="5162600"/>
              <a:ext cx="260400" cy="1003500"/>
            </a:xfrm>
            <a:prstGeom prst="rightBrace">
              <a:avLst>
                <a:gd fmla="val 8333" name="adj1"/>
                <a:gd fmla="val 50004" name="adj2"/>
              </a:avLst>
            </a:prstGeom>
            <a:noFill/>
            <a:ln cap="flat" cmpd="sng" w="38100">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 name="Google Shape;442;p64"/>
            <p:cNvCxnSpPr/>
            <p:nvPr/>
          </p:nvCxnSpPr>
          <p:spPr>
            <a:xfrm rot="10800000">
              <a:off x="4164800" y="4609475"/>
              <a:ext cx="687300" cy="5700"/>
            </a:xfrm>
            <a:prstGeom prst="straightConnector1">
              <a:avLst/>
            </a:prstGeom>
            <a:noFill/>
            <a:ln cap="flat" cmpd="sng" w="28575">
              <a:solidFill>
                <a:srgbClr val="5EA5E5"/>
              </a:solidFill>
              <a:prstDash val="solid"/>
              <a:round/>
              <a:headEnd len="med" w="med" type="none"/>
              <a:tailEnd len="med" w="med" type="triangle"/>
            </a:ln>
          </p:spPr>
        </p:cxn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6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t>
            </a:r>
            <a:r>
              <a:rPr b="1" lang="en" sz="3000">
                <a:solidFill>
                  <a:srgbClr val="000000"/>
                </a:solidFill>
                <a:latin typeface="Open Sans"/>
                <a:ea typeface="Open Sans"/>
                <a:cs typeface="Open Sans"/>
                <a:sym typeface="Open Sans"/>
              </a:rPr>
              <a:t>Microsoft</a:t>
            </a:r>
            <a:r>
              <a:rPr b="1" lang="en" sz="3000">
                <a:latin typeface="Open Sans"/>
                <a:ea typeface="Open Sans"/>
                <a:cs typeface="Open Sans"/>
                <a:sym typeface="Open Sans"/>
              </a:rPr>
              <a:t> Azure Account</a:t>
            </a:r>
            <a:endParaRPr b="1" sz="3000">
              <a:solidFill>
                <a:srgbClr val="000000"/>
              </a:solidFill>
              <a:latin typeface="Open Sans"/>
              <a:ea typeface="Open Sans"/>
              <a:cs typeface="Open Sans"/>
              <a:sym typeface="Open Sans"/>
            </a:endParaRPr>
          </a:p>
        </p:txBody>
      </p:sp>
      <p:pic>
        <p:nvPicPr>
          <p:cNvPr id="448" name="Google Shape;448;p65"/>
          <p:cNvPicPr preferRelativeResize="0"/>
          <p:nvPr/>
        </p:nvPicPr>
        <p:blipFill rotWithShape="1">
          <a:blip r:embed="rId3">
            <a:alphaModFix/>
          </a:blip>
          <a:srcRect b="18988" l="8780" r="3322" t="0"/>
          <a:stretch/>
        </p:blipFill>
        <p:spPr>
          <a:xfrm>
            <a:off x="178050" y="2382285"/>
            <a:ext cx="8787899" cy="3780065"/>
          </a:xfrm>
          <a:prstGeom prst="rect">
            <a:avLst/>
          </a:prstGeom>
          <a:noFill/>
          <a:ln cap="flat" cmpd="sng" w="19050">
            <a:solidFill>
              <a:srgbClr val="000000"/>
            </a:solidFill>
            <a:prstDash val="solid"/>
            <a:round/>
            <a:headEnd len="sm" w="sm" type="none"/>
            <a:tailEnd len="sm" w="sm" type="none"/>
          </a:ln>
        </p:spPr>
      </p:pic>
      <p:sp>
        <p:nvSpPr>
          <p:cNvPr id="449" name="Google Shape;449;p65"/>
          <p:cNvSpPr txBox="1"/>
          <p:nvPr/>
        </p:nvSpPr>
        <p:spPr>
          <a:xfrm>
            <a:off x="178050" y="1600625"/>
            <a:ext cx="87879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Accept the terms of service and start using Microsoft Azure! </a:t>
            </a:r>
            <a:endParaRPr sz="22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6"/>
          <p:cNvSpPr txBox="1"/>
          <p:nvPr/>
        </p:nvSpPr>
        <p:spPr>
          <a:xfrm>
            <a:off x="763350" y="1665150"/>
            <a:ext cx="76173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800">
                <a:solidFill>
                  <a:schemeClr val="lt1"/>
                </a:solidFill>
                <a:latin typeface="Open Sans"/>
                <a:ea typeface="Open Sans"/>
                <a:cs typeface="Open Sans"/>
                <a:sym typeface="Open Sans"/>
              </a:rPr>
              <a:t>M</a:t>
            </a:r>
            <a:r>
              <a:rPr b="1" lang="en" sz="2800">
                <a:solidFill>
                  <a:schemeClr val="lt1"/>
                </a:solidFill>
                <a:latin typeface="Open Sans"/>
                <a:ea typeface="Open Sans"/>
                <a:cs typeface="Open Sans"/>
                <a:sym typeface="Open Sans"/>
              </a:rPr>
              <a:t>icrosoft Azure is a cloud platform with awesome developer tools.</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b="1" lang="en" sz="2800">
                <a:solidFill>
                  <a:schemeClr val="lt1"/>
                </a:solidFill>
                <a:latin typeface="Open Sans"/>
                <a:ea typeface="Open Sans"/>
                <a:cs typeface="Open Sans"/>
                <a:sym typeface="Open Sans"/>
              </a:rPr>
              <a:t>However, we're not going to write our code on Azure; that's what Visual Studio Code is for! </a:t>
            </a:r>
            <a:endParaRPr b="1" sz="2800">
              <a:solidFill>
                <a:schemeClr val="lt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7"/>
          <p:cNvSpPr/>
          <p:nvPr/>
        </p:nvSpPr>
        <p:spPr>
          <a:xfrm>
            <a:off x="571650" y="2719375"/>
            <a:ext cx="606900" cy="271200"/>
          </a:xfrm>
          <a:prstGeom prst="homePlate">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Why Use Video Indexers?</a:t>
            </a:r>
            <a:endParaRPr b="1" sz="3000">
              <a:solidFill>
                <a:srgbClr val="000000"/>
              </a:solidFill>
              <a:latin typeface="Open Sans"/>
              <a:ea typeface="Open Sans"/>
              <a:cs typeface="Open Sans"/>
              <a:sym typeface="Open Sans"/>
            </a:endParaRPr>
          </a:p>
        </p:txBody>
      </p:sp>
      <p:sp>
        <p:nvSpPr>
          <p:cNvPr id="466" name="Google Shape;466;p68"/>
          <p:cNvSpPr txBox="1"/>
          <p:nvPr/>
        </p:nvSpPr>
        <p:spPr>
          <a:xfrm>
            <a:off x="2090850" y="1460750"/>
            <a:ext cx="4962300" cy="2296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Easily Create Intelligent Apps</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Make content more discoverable</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Improve Engagement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Trigger Workflows and Automate Tasks</a:t>
            </a:r>
            <a:endParaRPr sz="1800">
              <a:latin typeface="Open Sans"/>
              <a:ea typeface="Open Sans"/>
              <a:cs typeface="Open Sans"/>
              <a:sym typeface="Open Sans"/>
            </a:endParaRPr>
          </a:p>
        </p:txBody>
      </p:sp>
      <p:pic>
        <p:nvPicPr>
          <p:cNvPr id="467" name="Google Shape;467;p68"/>
          <p:cNvPicPr preferRelativeResize="0"/>
          <p:nvPr/>
        </p:nvPicPr>
        <p:blipFill>
          <a:blip r:embed="rId3">
            <a:alphaModFix/>
          </a:blip>
          <a:stretch>
            <a:fillRect/>
          </a:stretch>
        </p:blipFill>
        <p:spPr>
          <a:xfrm>
            <a:off x="1199813" y="3365077"/>
            <a:ext cx="6744375" cy="31580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322" name="Shape 322"/>
        <p:cNvGrpSpPr/>
        <p:nvPr/>
      </p:nvGrpSpPr>
      <p:grpSpPr>
        <a:xfrm>
          <a:off x="0" y="0"/>
          <a:ext cx="0" cy="0"/>
          <a:chOff x="0" y="0"/>
          <a:chExt cx="0" cy="0"/>
        </a:xfrm>
      </p:grpSpPr>
      <p:sp>
        <p:nvSpPr>
          <p:cNvPr id="323" name="Google Shape;323;p51"/>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324" name="Google Shape;324;p51"/>
          <p:cNvSpPr/>
          <p:nvPr/>
        </p:nvSpPr>
        <p:spPr>
          <a:xfrm>
            <a:off x="877950" y="1859800"/>
            <a:ext cx="7388100" cy="8937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325" name="Google Shape;325;p51"/>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326" name="Google Shape;326;p51"/>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327" name="Google Shape;327;p51"/>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328" name="Google Shape;328;p51"/>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329" name="Google Shape;329;p51"/>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330" name="Google Shape;330;p51"/>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331" name="Google Shape;331;p51"/>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332" name="Google Shape;332;p51"/>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Getting Started</a:t>
            </a:r>
            <a:endParaRPr b="1" sz="3000">
              <a:solidFill>
                <a:srgbClr val="000000"/>
              </a:solidFill>
              <a:latin typeface="Open Sans"/>
              <a:ea typeface="Open Sans"/>
              <a:cs typeface="Open Sans"/>
              <a:sym typeface="Open Sans"/>
            </a:endParaRPr>
          </a:p>
        </p:txBody>
      </p:sp>
      <p:pic>
        <p:nvPicPr>
          <p:cNvPr id="473" name="Google Shape;473;p69"/>
          <p:cNvPicPr preferRelativeResize="0"/>
          <p:nvPr/>
        </p:nvPicPr>
        <p:blipFill rotWithShape="1">
          <a:blip r:embed="rId3">
            <a:alphaModFix/>
          </a:blip>
          <a:srcRect b="0" l="0" r="0" t="3456"/>
          <a:stretch/>
        </p:blipFill>
        <p:spPr>
          <a:xfrm>
            <a:off x="504825" y="2993750"/>
            <a:ext cx="8134350" cy="2814025"/>
          </a:xfrm>
          <a:prstGeom prst="rect">
            <a:avLst/>
          </a:prstGeom>
          <a:noFill/>
          <a:ln cap="flat" cmpd="sng" w="19050">
            <a:solidFill>
              <a:srgbClr val="000000"/>
            </a:solidFill>
            <a:prstDash val="solid"/>
            <a:round/>
            <a:headEnd len="sm" w="sm" type="none"/>
            <a:tailEnd len="sm" w="sm" type="none"/>
          </a:ln>
        </p:spPr>
      </p:pic>
      <p:sp>
        <p:nvSpPr>
          <p:cNvPr id="474" name="Google Shape;474;p69"/>
          <p:cNvSpPr/>
          <p:nvPr/>
        </p:nvSpPr>
        <p:spPr>
          <a:xfrm>
            <a:off x="679650" y="1686725"/>
            <a:ext cx="77085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http://mlhlocal.host/azure-video-indexer</a:t>
            </a:r>
            <a:endParaRPr sz="2800">
              <a:solidFill>
                <a:srgbClr val="EAEAEA"/>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7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Setting Up</a:t>
            </a:r>
            <a:endParaRPr b="1" sz="3000">
              <a:solidFill>
                <a:srgbClr val="000000"/>
              </a:solidFill>
              <a:latin typeface="Open Sans"/>
              <a:ea typeface="Open Sans"/>
              <a:cs typeface="Open Sans"/>
              <a:sym typeface="Open Sans"/>
            </a:endParaRPr>
          </a:p>
        </p:txBody>
      </p:sp>
      <p:sp>
        <p:nvSpPr>
          <p:cNvPr id="480" name="Google Shape;480;p70"/>
          <p:cNvSpPr txBox="1"/>
          <p:nvPr/>
        </p:nvSpPr>
        <p:spPr>
          <a:xfrm>
            <a:off x="161550" y="1402550"/>
            <a:ext cx="8820900" cy="69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Open Sans"/>
                <a:ea typeface="Open Sans"/>
                <a:cs typeface="Open Sans"/>
                <a:sym typeface="Open Sans"/>
              </a:rPr>
              <a:t>Sign In</a:t>
            </a:r>
            <a:r>
              <a:rPr lang="en" sz="1800">
                <a:latin typeface="Open Sans"/>
                <a:ea typeface="Open Sans"/>
                <a:cs typeface="Open Sans"/>
                <a:sym typeface="Open Sans"/>
              </a:rPr>
              <a:t> to the Video Indexer portal using </a:t>
            </a:r>
            <a:r>
              <a:rPr lang="en" sz="1800">
                <a:latin typeface="Open Sans"/>
                <a:ea typeface="Open Sans"/>
                <a:cs typeface="Open Sans"/>
                <a:sym typeface="Open Sans"/>
              </a:rPr>
              <a:t>your Corporate Account.</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481" name="Google Shape;481;p70"/>
          <p:cNvPicPr preferRelativeResize="0"/>
          <p:nvPr/>
        </p:nvPicPr>
        <p:blipFill>
          <a:blip r:embed="rId3">
            <a:alphaModFix/>
          </a:blip>
          <a:stretch>
            <a:fillRect/>
          </a:stretch>
        </p:blipFill>
        <p:spPr>
          <a:xfrm>
            <a:off x="2632938" y="2170025"/>
            <a:ext cx="3878124" cy="43741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pic>
        <p:nvPicPr>
          <p:cNvPr id="486" name="Google Shape;486;p71"/>
          <p:cNvPicPr preferRelativeResize="0"/>
          <p:nvPr/>
        </p:nvPicPr>
        <p:blipFill rotWithShape="1">
          <a:blip r:embed="rId3">
            <a:alphaModFix/>
          </a:blip>
          <a:srcRect b="35542" l="0" r="0" t="0"/>
          <a:stretch/>
        </p:blipFill>
        <p:spPr>
          <a:xfrm>
            <a:off x="426975" y="1990025"/>
            <a:ext cx="8290051" cy="1388875"/>
          </a:xfrm>
          <a:prstGeom prst="rect">
            <a:avLst/>
          </a:prstGeom>
          <a:noFill/>
          <a:ln>
            <a:noFill/>
          </a:ln>
        </p:spPr>
      </p:pic>
      <p:sp>
        <p:nvSpPr>
          <p:cNvPr id="487" name="Google Shape;487;p7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Upload Video 1 to Indexer</a:t>
            </a:r>
            <a:endParaRPr b="1" sz="3000">
              <a:solidFill>
                <a:srgbClr val="000000"/>
              </a:solidFill>
              <a:latin typeface="Open Sans"/>
              <a:ea typeface="Open Sans"/>
              <a:cs typeface="Open Sans"/>
              <a:sym typeface="Open Sans"/>
            </a:endParaRPr>
          </a:p>
        </p:txBody>
      </p:sp>
      <p:sp>
        <p:nvSpPr>
          <p:cNvPr id="488" name="Google Shape;488;p71"/>
          <p:cNvSpPr txBox="1"/>
          <p:nvPr/>
        </p:nvSpPr>
        <p:spPr>
          <a:xfrm>
            <a:off x="426975" y="1397600"/>
            <a:ext cx="8290200" cy="559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1000"/>
              </a:spcAft>
              <a:buSzPts val="1800"/>
              <a:buFont typeface="Open Sans"/>
              <a:buAutoNum type="arabicPeriod"/>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Connect to Azure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489" name="Google Shape;489;p71"/>
          <p:cNvSpPr/>
          <p:nvPr/>
        </p:nvSpPr>
        <p:spPr>
          <a:xfrm>
            <a:off x="7407225" y="2038875"/>
            <a:ext cx="1309800" cy="42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71"/>
          <p:cNvPicPr preferRelativeResize="0"/>
          <p:nvPr/>
        </p:nvPicPr>
        <p:blipFill>
          <a:blip r:embed="rId4">
            <a:alphaModFix/>
          </a:blip>
          <a:stretch>
            <a:fillRect/>
          </a:stretch>
        </p:blipFill>
        <p:spPr>
          <a:xfrm>
            <a:off x="5578876" y="3655925"/>
            <a:ext cx="3140925" cy="2862799"/>
          </a:xfrm>
          <a:prstGeom prst="rect">
            <a:avLst/>
          </a:prstGeom>
          <a:noFill/>
          <a:ln>
            <a:noFill/>
          </a:ln>
        </p:spPr>
      </p:pic>
      <p:sp>
        <p:nvSpPr>
          <p:cNvPr id="491" name="Google Shape;491;p71"/>
          <p:cNvSpPr txBox="1"/>
          <p:nvPr/>
        </p:nvSpPr>
        <p:spPr>
          <a:xfrm>
            <a:off x="427125" y="4724175"/>
            <a:ext cx="4585800" cy="726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1000"/>
              </a:spcAft>
              <a:buSzPts val="1800"/>
              <a:buFont typeface="Open Sans"/>
              <a:buAutoNum type="arabicPeriod" startAt="2"/>
            </a:pPr>
            <a:r>
              <a:rPr b="1" lang="en" sz="1800">
                <a:solidFill>
                  <a:srgbClr val="5EA5E5"/>
                </a:solidFill>
                <a:latin typeface="Open Sans"/>
                <a:ea typeface="Open Sans"/>
                <a:cs typeface="Open Sans"/>
                <a:sym typeface="Open Sans"/>
              </a:rPr>
              <a:t>Sign in</a:t>
            </a:r>
            <a:r>
              <a:rPr lang="en" sz="1800">
                <a:latin typeface="Open Sans"/>
                <a:ea typeface="Open Sans"/>
                <a:cs typeface="Open Sans"/>
                <a:sym typeface="Open Sans"/>
              </a:rPr>
              <a:t> to your Azure subscription.</a:t>
            </a:r>
            <a:endParaRPr sz="18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Cheat Sheet</a:t>
            </a:r>
            <a:endParaRPr b="1" sz="3000">
              <a:solidFill>
                <a:srgbClr val="000000"/>
              </a:solidFill>
              <a:latin typeface="Open Sans"/>
              <a:ea typeface="Open Sans"/>
              <a:cs typeface="Open Sans"/>
              <a:sym typeface="Open Sans"/>
            </a:endParaRPr>
          </a:p>
        </p:txBody>
      </p:sp>
      <p:sp>
        <p:nvSpPr>
          <p:cNvPr id="497" name="Google Shape;497;p72"/>
          <p:cNvSpPr txBox="1"/>
          <p:nvPr/>
        </p:nvSpPr>
        <p:spPr>
          <a:xfrm>
            <a:off x="823200" y="2218250"/>
            <a:ext cx="7497600" cy="949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In this workshop, you'll need several URLs. Navigate to the URL above to find a cheat sheet with the URLs! </a:t>
            </a:r>
            <a:endParaRPr sz="1800">
              <a:latin typeface="Open Sans"/>
              <a:ea typeface="Open Sans"/>
              <a:cs typeface="Open Sans"/>
              <a:sym typeface="Open Sans"/>
            </a:endParaRPr>
          </a:p>
        </p:txBody>
      </p:sp>
      <p:pic>
        <p:nvPicPr>
          <p:cNvPr id="498" name="Google Shape;498;p72"/>
          <p:cNvPicPr preferRelativeResize="0"/>
          <p:nvPr/>
        </p:nvPicPr>
        <p:blipFill>
          <a:blip r:embed="rId3">
            <a:alphaModFix/>
          </a:blip>
          <a:stretch>
            <a:fillRect/>
          </a:stretch>
        </p:blipFill>
        <p:spPr>
          <a:xfrm>
            <a:off x="577038" y="3220475"/>
            <a:ext cx="7989917" cy="3190750"/>
          </a:xfrm>
          <a:prstGeom prst="rect">
            <a:avLst/>
          </a:prstGeom>
          <a:noFill/>
          <a:ln cap="flat" cmpd="sng" w="19050">
            <a:solidFill>
              <a:srgbClr val="000000"/>
            </a:solidFill>
            <a:prstDash val="solid"/>
            <a:round/>
            <a:headEnd len="sm" w="sm" type="none"/>
            <a:tailEnd len="sm" w="sm" type="none"/>
          </a:ln>
        </p:spPr>
      </p:pic>
      <p:sp>
        <p:nvSpPr>
          <p:cNvPr id="499" name="Google Shape;499;p72"/>
          <p:cNvSpPr/>
          <p:nvPr/>
        </p:nvSpPr>
        <p:spPr>
          <a:xfrm>
            <a:off x="679650" y="1458125"/>
            <a:ext cx="77085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http://mlhlocal.host/azure-video-urls</a:t>
            </a:r>
            <a:endParaRPr sz="2800">
              <a:solidFill>
                <a:srgbClr val="EAEAEA"/>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Upload Video 1 to Indexer</a:t>
            </a:r>
            <a:endParaRPr b="1" sz="3000">
              <a:solidFill>
                <a:srgbClr val="000000"/>
              </a:solidFill>
              <a:latin typeface="Open Sans"/>
              <a:ea typeface="Open Sans"/>
              <a:cs typeface="Open Sans"/>
              <a:sym typeface="Open Sans"/>
            </a:endParaRPr>
          </a:p>
        </p:txBody>
      </p:sp>
      <p:pic>
        <p:nvPicPr>
          <p:cNvPr id="505" name="Google Shape;505;p73"/>
          <p:cNvPicPr preferRelativeResize="0"/>
          <p:nvPr/>
        </p:nvPicPr>
        <p:blipFill>
          <a:blip r:embed="rId3">
            <a:alphaModFix/>
          </a:blip>
          <a:stretch>
            <a:fillRect/>
          </a:stretch>
        </p:blipFill>
        <p:spPr>
          <a:xfrm>
            <a:off x="892324" y="2417650"/>
            <a:ext cx="7359375" cy="3579775"/>
          </a:xfrm>
          <a:prstGeom prst="rect">
            <a:avLst/>
          </a:prstGeom>
          <a:noFill/>
          <a:ln cap="flat" cmpd="sng" w="19050">
            <a:solidFill>
              <a:srgbClr val="000000"/>
            </a:solidFill>
            <a:prstDash val="solid"/>
            <a:round/>
            <a:headEnd len="sm" w="sm" type="none"/>
            <a:tailEnd len="sm" w="sm" type="none"/>
          </a:ln>
        </p:spPr>
      </p:pic>
      <p:sp>
        <p:nvSpPr>
          <p:cNvPr id="506" name="Google Shape;506;p73"/>
          <p:cNvSpPr txBox="1"/>
          <p:nvPr/>
        </p:nvSpPr>
        <p:spPr>
          <a:xfrm>
            <a:off x="274500" y="1625550"/>
            <a:ext cx="8595000" cy="121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Back in the Video Indexer, click the</a:t>
            </a:r>
            <a:r>
              <a:rPr b="1" lang="en" sz="1800">
                <a:latin typeface="Open Sans"/>
                <a:ea typeface="Open Sans"/>
                <a:cs typeface="Open Sans"/>
                <a:sym typeface="Open Sans"/>
              </a:rPr>
              <a:t> </a:t>
            </a:r>
            <a:r>
              <a:rPr b="1" lang="en" sz="1800">
                <a:solidFill>
                  <a:srgbClr val="5EA5E5"/>
                </a:solidFill>
                <a:latin typeface="Open Sans"/>
                <a:ea typeface="Open Sans"/>
                <a:cs typeface="Open Sans"/>
                <a:sym typeface="Open Sans"/>
              </a:rPr>
              <a:t>Upload</a:t>
            </a:r>
            <a:r>
              <a:rPr b="1" lang="en" sz="1800">
                <a:latin typeface="Open Sans"/>
                <a:ea typeface="Open Sans"/>
                <a:cs typeface="Open Sans"/>
                <a:sym typeface="Open Sans"/>
              </a:rPr>
              <a:t> </a:t>
            </a:r>
            <a:r>
              <a:rPr lang="en" sz="1800">
                <a:latin typeface="Open Sans"/>
                <a:ea typeface="Open Sans"/>
                <a:cs typeface="Open Sans"/>
                <a:sym typeface="Open Sans"/>
              </a:rPr>
              <a:t>Button. Then click </a:t>
            </a:r>
            <a:r>
              <a:rPr b="1" lang="en" sz="1800">
                <a:solidFill>
                  <a:srgbClr val="5EA5E5"/>
                </a:solidFill>
                <a:latin typeface="Open Sans"/>
                <a:ea typeface="Open Sans"/>
                <a:cs typeface="Open Sans"/>
                <a:sym typeface="Open Sans"/>
              </a:rPr>
              <a:t>Enter File URL</a:t>
            </a:r>
            <a:r>
              <a:rPr b="1" lang="en" sz="1800">
                <a:latin typeface="Open Sans"/>
                <a:ea typeface="Open Sans"/>
                <a:cs typeface="Open Sans"/>
                <a:sym typeface="Open Sans"/>
              </a:rPr>
              <a:t>.</a:t>
            </a:r>
            <a:endParaRPr b="1" sz="18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Upload Video 1 to Indexer</a:t>
            </a:r>
            <a:endParaRPr b="1" sz="3000">
              <a:solidFill>
                <a:srgbClr val="000000"/>
              </a:solidFill>
              <a:latin typeface="Open Sans"/>
              <a:ea typeface="Open Sans"/>
              <a:cs typeface="Open Sans"/>
              <a:sym typeface="Open Sans"/>
            </a:endParaRPr>
          </a:p>
        </p:txBody>
      </p:sp>
      <p:sp>
        <p:nvSpPr>
          <p:cNvPr id="512" name="Google Shape;512;p74"/>
          <p:cNvSpPr txBox="1"/>
          <p:nvPr/>
        </p:nvSpPr>
        <p:spPr>
          <a:xfrm>
            <a:off x="935850" y="1497800"/>
            <a:ext cx="7272300" cy="1393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Open Sans"/>
              <a:buAutoNum type="arabicPeriod"/>
            </a:pPr>
            <a:r>
              <a:rPr lang="en" sz="1800">
                <a:latin typeface="Open Sans"/>
                <a:ea typeface="Open Sans"/>
                <a:cs typeface="Open Sans"/>
                <a:sym typeface="Open Sans"/>
              </a:rPr>
              <a:t>Paste the first URL from the cheat sheet into the field. </a:t>
            </a:r>
            <a:endParaRPr b="1" sz="1800">
              <a:latin typeface="Consolas"/>
              <a:ea typeface="Consolas"/>
              <a:cs typeface="Consolas"/>
              <a:sym typeface="Consolas"/>
            </a:endParaRPr>
          </a:p>
          <a:p>
            <a:pPr indent="-342900" lvl="0" marL="457200" rtl="0" algn="l">
              <a:lnSpc>
                <a:spcPct val="100000"/>
              </a:lnSpc>
              <a:spcBef>
                <a:spcPts val="1000"/>
              </a:spcBef>
              <a:spcAft>
                <a:spcPts val="0"/>
              </a:spcAft>
              <a:buSzPts val="1800"/>
              <a:buFont typeface="Open Sans"/>
              <a:buAutoNum type="arabicPeriod"/>
            </a:pPr>
            <a:r>
              <a:rPr lang="en" sz="1800">
                <a:latin typeface="Open Sans"/>
                <a:ea typeface="Open Sans"/>
                <a:cs typeface="Open Sans"/>
                <a:sym typeface="Open Sans"/>
              </a:rPr>
              <a:t>Set </a:t>
            </a:r>
            <a:r>
              <a:rPr b="1" lang="en" sz="1800">
                <a:latin typeface="Open Sans"/>
                <a:ea typeface="Open Sans"/>
                <a:cs typeface="Open Sans"/>
                <a:sym typeface="Open Sans"/>
              </a:rPr>
              <a:t>“Overview of Microsoft AI School”</a:t>
            </a:r>
            <a:r>
              <a:rPr lang="en" sz="1800">
                <a:latin typeface="Open Sans"/>
                <a:ea typeface="Open Sans"/>
                <a:cs typeface="Open Sans"/>
                <a:sym typeface="Open Sans"/>
              </a:rPr>
              <a:t> as the Video Name. </a:t>
            </a:r>
            <a:endParaRPr sz="1800">
              <a:latin typeface="Open Sans"/>
              <a:ea typeface="Open Sans"/>
              <a:cs typeface="Open Sans"/>
              <a:sym typeface="Open Sans"/>
            </a:endParaRPr>
          </a:p>
          <a:p>
            <a:pPr indent="-342900" lvl="0" marL="457200" rtl="0" algn="l">
              <a:lnSpc>
                <a:spcPct val="100000"/>
              </a:lnSpc>
              <a:spcBef>
                <a:spcPts val="1000"/>
              </a:spcBef>
              <a:spcAft>
                <a:spcPts val="1000"/>
              </a:spcAft>
              <a:buSzPts val="1800"/>
              <a:buFont typeface="Open Sans"/>
              <a:buAutoNum type="arabicPeriod"/>
            </a:pPr>
            <a:r>
              <a:rPr lang="en" sz="1800">
                <a:latin typeface="Open Sans"/>
                <a:ea typeface="Open Sans"/>
                <a:cs typeface="Open Sans"/>
                <a:sym typeface="Open Sans"/>
              </a:rPr>
              <a:t>Leave the default settings and click </a:t>
            </a:r>
            <a:r>
              <a:rPr b="1" lang="en" sz="1800">
                <a:solidFill>
                  <a:srgbClr val="5EA5E5"/>
                </a:solidFill>
                <a:latin typeface="Open Sans"/>
                <a:ea typeface="Open Sans"/>
                <a:cs typeface="Open Sans"/>
                <a:sym typeface="Open Sans"/>
              </a:rPr>
              <a:t>Upload</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513" name="Google Shape;513;p74"/>
          <p:cNvPicPr preferRelativeResize="0"/>
          <p:nvPr/>
        </p:nvPicPr>
        <p:blipFill>
          <a:blip r:embed="rId3">
            <a:alphaModFix/>
          </a:blip>
          <a:stretch>
            <a:fillRect/>
          </a:stretch>
        </p:blipFill>
        <p:spPr>
          <a:xfrm>
            <a:off x="2016750" y="3016525"/>
            <a:ext cx="5110501" cy="356474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7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Upload Video 1 to Indexer</a:t>
            </a:r>
            <a:endParaRPr b="1" sz="3000">
              <a:solidFill>
                <a:srgbClr val="000000"/>
              </a:solidFill>
              <a:latin typeface="Open Sans"/>
              <a:ea typeface="Open Sans"/>
              <a:cs typeface="Open Sans"/>
              <a:sym typeface="Open Sans"/>
            </a:endParaRPr>
          </a:p>
        </p:txBody>
      </p:sp>
      <p:sp>
        <p:nvSpPr>
          <p:cNvPr id="519" name="Google Shape;519;p75"/>
          <p:cNvSpPr txBox="1"/>
          <p:nvPr/>
        </p:nvSpPr>
        <p:spPr>
          <a:xfrm>
            <a:off x="112350" y="1402550"/>
            <a:ext cx="8919300" cy="1750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While the first video is processing, add the next video using the second URL from the cheat sheet. Name that one </a:t>
            </a:r>
            <a:r>
              <a:rPr b="1" lang="en" sz="1800" u="sng">
                <a:latin typeface="Open Sans"/>
                <a:ea typeface="Open Sans"/>
                <a:cs typeface="Open Sans"/>
                <a:sym typeface="Open Sans"/>
              </a:rPr>
              <a:t>Microsoft in Education</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Follow the same process for the 3rd video. Name it </a:t>
            </a:r>
            <a:r>
              <a:rPr b="1" lang="en" sz="1800" u="sng">
                <a:latin typeface="Open Sans"/>
                <a:ea typeface="Open Sans"/>
                <a:cs typeface="Open Sans"/>
                <a:sym typeface="Open Sans"/>
              </a:rPr>
              <a:t>Machine Learning in IoT</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520" name="Google Shape;520;p75"/>
          <p:cNvPicPr preferRelativeResize="0"/>
          <p:nvPr/>
        </p:nvPicPr>
        <p:blipFill>
          <a:blip r:embed="rId3">
            <a:alphaModFix/>
          </a:blip>
          <a:stretch>
            <a:fillRect/>
          </a:stretch>
        </p:blipFill>
        <p:spPr>
          <a:xfrm>
            <a:off x="152400" y="3342650"/>
            <a:ext cx="8839201" cy="2746294"/>
          </a:xfrm>
          <a:prstGeom prst="rect">
            <a:avLst/>
          </a:prstGeom>
          <a:noFill/>
          <a:ln cap="flat" cmpd="sng" w="19050">
            <a:solidFill>
              <a:srgbClr val="000000"/>
            </a:solidFill>
            <a:prstDash val="solid"/>
            <a:round/>
            <a:headEnd len="sm" w="sm" type="none"/>
            <a:tailEnd len="sm" w="sm" type="none"/>
          </a:ln>
        </p:spPr>
      </p:pic>
      <p:sp>
        <p:nvSpPr>
          <p:cNvPr id="521" name="Google Shape;521;p75"/>
          <p:cNvSpPr/>
          <p:nvPr/>
        </p:nvSpPr>
        <p:spPr>
          <a:xfrm>
            <a:off x="7376000" y="3440350"/>
            <a:ext cx="807900" cy="42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What's Happening? </a:t>
            </a:r>
            <a:endParaRPr b="1" sz="3000">
              <a:solidFill>
                <a:srgbClr val="000000"/>
              </a:solidFill>
              <a:latin typeface="Open Sans"/>
              <a:ea typeface="Open Sans"/>
              <a:cs typeface="Open Sans"/>
              <a:sym typeface="Open Sans"/>
            </a:endParaRPr>
          </a:p>
        </p:txBody>
      </p:sp>
      <p:sp>
        <p:nvSpPr>
          <p:cNvPr id="527" name="Google Shape;527;p76"/>
          <p:cNvSpPr txBox="1"/>
          <p:nvPr/>
        </p:nvSpPr>
        <p:spPr>
          <a:xfrm>
            <a:off x="530850" y="1300500"/>
            <a:ext cx="8082300" cy="21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Open Sans"/>
                <a:ea typeface="Open Sans"/>
                <a:cs typeface="Open Sans"/>
                <a:sym typeface="Open Sans"/>
              </a:rPr>
              <a:t>We've uploaded 3 videos to the Video Indexer Tool. But what's it doing?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Char char="●"/>
            </a:pPr>
            <a:r>
              <a:rPr lang="en" sz="1800">
                <a:latin typeface="Open Sans"/>
                <a:ea typeface="Open Sans"/>
                <a:cs typeface="Open Sans"/>
                <a:sym typeface="Open Sans"/>
              </a:rPr>
              <a:t>Video Indexer uses AI to extract insights from your videos</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Char char="●"/>
            </a:pPr>
            <a:r>
              <a:rPr lang="en" sz="1800">
                <a:latin typeface="Open Sans"/>
                <a:ea typeface="Open Sans"/>
                <a:cs typeface="Open Sans"/>
                <a:sym typeface="Open Sans"/>
              </a:rPr>
              <a:t>It transcribes speech</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Char char="●"/>
            </a:pPr>
            <a:r>
              <a:rPr lang="en" sz="1800">
                <a:latin typeface="Open Sans"/>
                <a:ea typeface="Open Sans"/>
                <a:cs typeface="Open Sans"/>
                <a:sym typeface="Open Sans"/>
              </a:rPr>
              <a:t>It identifies people when possible</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Char char="●"/>
            </a:pPr>
            <a:r>
              <a:rPr lang="en" sz="1800">
                <a:latin typeface="Open Sans"/>
                <a:ea typeface="Open Sans"/>
                <a:cs typeface="Open Sans"/>
                <a:sym typeface="Open Sans"/>
              </a:rPr>
              <a:t>It adds tags to your videos</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Char char="●"/>
            </a:pPr>
            <a:r>
              <a:rPr lang="en" sz="1800">
                <a:latin typeface="Open Sans"/>
                <a:ea typeface="Open Sans"/>
                <a:cs typeface="Open Sans"/>
                <a:sym typeface="Open Sans"/>
              </a:rPr>
              <a:t>And many other things! </a:t>
            </a:r>
            <a:endParaRPr sz="1800">
              <a:latin typeface="Open Sans"/>
              <a:ea typeface="Open Sans"/>
              <a:cs typeface="Open Sans"/>
              <a:sym typeface="Open Sans"/>
            </a:endParaRPr>
          </a:p>
        </p:txBody>
      </p:sp>
      <p:pic>
        <p:nvPicPr>
          <p:cNvPr id="528" name="Google Shape;528;p76"/>
          <p:cNvPicPr preferRelativeResize="0"/>
          <p:nvPr/>
        </p:nvPicPr>
        <p:blipFill>
          <a:blip r:embed="rId3">
            <a:alphaModFix/>
          </a:blip>
          <a:stretch>
            <a:fillRect/>
          </a:stretch>
        </p:blipFill>
        <p:spPr>
          <a:xfrm>
            <a:off x="1036400" y="3908650"/>
            <a:ext cx="7071198" cy="280746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7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7"/>
          <p:cNvSpPr txBox="1"/>
          <p:nvPr/>
        </p:nvSpPr>
        <p:spPr>
          <a:xfrm>
            <a:off x="763350" y="1665150"/>
            <a:ext cx="76173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That's going to take about 10 minutes, especially as several people are doing the same thing right now.</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Let's download Visual Studio Code, an awesome development environment from Microsoft, while we wait. </a:t>
            </a:r>
            <a:endParaRPr b="1" sz="2800">
              <a:solidFill>
                <a:schemeClr val="lt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Key Advantages of Visual Studio Code</a:t>
            </a:r>
            <a:endParaRPr b="1" sz="3000">
              <a:solidFill>
                <a:srgbClr val="000000"/>
              </a:solidFill>
              <a:latin typeface="Open Sans"/>
              <a:ea typeface="Open Sans"/>
              <a:cs typeface="Open Sans"/>
              <a:sym typeface="Open Sans"/>
            </a:endParaRPr>
          </a:p>
        </p:txBody>
      </p:sp>
      <p:sp>
        <p:nvSpPr>
          <p:cNvPr id="540" name="Google Shape;540;p78"/>
          <p:cNvSpPr txBox="1"/>
          <p:nvPr/>
        </p:nvSpPr>
        <p:spPr>
          <a:xfrm>
            <a:off x="933300" y="3318800"/>
            <a:ext cx="7277400" cy="309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Visual Studio Code is a simple, code-centric integrated development environment (IDE). </a:t>
            </a:r>
            <a:br>
              <a:rPr lang="en" sz="1800">
                <a:latin typeface="Open Sans"/>
                <a:ea typeface="Open Sans"/>
                <a:cs typeface="Open Sans"/>
                <a:sym typeface="Open Sans"/>
              </a:rPr>
            </a:b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Available for Mac, Linux, and Windows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Key features include debugging, version control with Git, and intelligent code completion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Supports 36 programming languages and offers customized tools and plug-ins to make your dev environment your own! </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541" name="Google Shape;541;p78"/>
          <p:cNvPicPr preferRelativeResize="0"/>
          <p:nvPr/>
        </p:nvPicPr>
        <p:blipFill>
          <a:blip r:embed="rId3">
            <a:alphaModFix/>
          </a:blip>
          <a:stretch>
            <a:fillRect/>
          </a:stretch>
        </p:blipFill>
        <p:spPr>
          <a:xfrm>
            <a:off x="3867323" y="1713850"/>
            <a:ext cx="1409349" cy="140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2"/>
          <p:cNvSpPr txBox="1"/>
          <p:nvPr/>
        </p:nvSpPr>
        <p:spPr>
          <a:xfrm>
            <a:off x="161550" y="18698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rgbClr val="FFFFFF"/>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rgbClr val="FFFFFF"/>
                </a:solidFill>
                <a:latin typeface="Open Sans"/>
                <a:ea typeface="Open Sans"/>
                <a:cs typeface="Open Sans"/>
                <a:sym typeface="Open Sans"/>
              </a:rPr>
              <a:t> is to Empower Hackers.</a:t>
            </a:r>
            <a:endParaRPr b="1" i="1" sz="3000">
              <a:solidFill>
                <a:srgbClr val="FFFFFF"/>
              </a:solidFill>
              <a:latin typeface="Open Sans"/>
              <a:ea typeface="Open Sans"/>
              <a:cs typeface="Open Sans"/>
              <a:sym typeface="Open Sans"/>
            </a:endParaRPr>
          </a:p>
        </p:txBody>
      </p:sp>
      <p:sp>
        <p:nvSpPr>
          <p:cNvPr id="338" name="Google Shape;338;p52"/>
          <p:cNvSpPr/>
          <p:nvPr/>
        </p:nvSpPr>
        <p:spPr>
          <a:xfrm>
            <a:off x="32782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339" name="Google Shape;339;p52"/>
          <p:cNvSpPr/>
          <p:nvPr/>
        </p:nvSpPr>
        <p:spPr>
          <a:xfrm>
            <a:off x="3293550"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340" name="Google Shape;340;p52"/>
          <p:cNvSpPr/>
          <p:nvPr/>
        </p:nvSpPr>
        <p:spPr>
          <a:xfrm>
            <a:off x="625927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3,000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341" name="Google Shape;341;p52"/>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342" name="Google Shape;342;p52"/>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We hope you learn something awesome today!</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Find more resources: http://mlh.io/</a:t>
            </a:r>
            <a:endParaRPr i="1" sz="22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Visual Studio Code</a:t>
            </a:r>
            <a:endParaRPr b="1" sz="3000">
              <a:solidFill>
                <a:srgbClr val="000000"/>
              </a:solidFill>
              <a:latin typeface="Open Sans"/>
              <a:ea typeface="Open Sans"/>
              <a:cs typeface="Open Sans"/>
              <a:sym typeface="Open Sans"/>
            </a:endParaRPr>
          </a:p>
        </p:txBody>
      </p:sp>
      <p:pic>
        <p:nvPicPr>
          <p:cNvPr id="547" name="Google Shape;547;p79"/>
          <p:cNvPicPr preferRelativeResize="0"/>
          <p:nvPr/>
        </p:nvPicPr>
        <p:blipFill>
          <a:blip r:embed="rId3">
            <a:alphaModFix/>
          </a:blip>
          <a:stretch>
            <a:fillRect/>
          </a:stretch>
        </p:blipFill>
        <p:spPr>
          <a:xfrm>
            <a:off x="1235450" y="3114075"/>
            <a:ext cx="6673098" cy="3561250"/>
          </a:xfrm>
          <a:prstGeom prst="rect">
            <a:avLst/>
          </a:prstGeom>
          <a:noFill/>
          <a:ln cap="flat" cmpd="sng" w="19050">
            <a:solidFill>
              <a:srgbClr val="000000"/>
            </a:solidFill>
            <a:prstDash val="solid"/>
            <a:round/>
            <a:headEnd len="sm" w="sm" type="none"/>
            <a:tailEnd len="sm" w="sm" type="none"/>
          </a:ln>
        </p:spPr>
      </p:pic>
      <p:sp>
        <p:nvSpPr>
          <p:cNvPr id="548" name="Google Shape;548;p79"/>
          <p:cNvSpPr txBox="1"/>
          <p:nvPr/>
        </p:nvSpPr>
        <p:spPr>
          <a:xfrm>
            <a:off x="630150" y="2457675"/>
            <a:ext cx="7883700" cy="5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Follow the URL and select Download.</a:t>
            </a:r>
            <a:endParaRPr sz="1800">
              <a:latin typeface="Open Sans"/>
              <a:ea typeface="Open Sans"/>
              <a:cs typeface="Open Sans"/>
              <a:sym typeface="Open Sans"/>
            </a:endParaRPr>
          </a:p>
        </p:txBody>
      </p:sp>
      <p:sp>
        <p:nvSpPr>
          <p:cNvPr id="549" name="Google Shape;549;p79"/>
          <p:cNvSpPr/>
          <p:nvPr/>
        </p:nvSpPr>
        <p:spPr>
          <a:xfrm>
            <a:off x="1593491" y="4850763"/>
            <a:ext cx="1765500" cy="754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9"/>
          <p:cNvSpPr/>
          <p:nvPr/>
        </p:nvSpPr>
        <p:spPr>
          <a:xfrm>
            <a:off x="377825" y="5074425"/>
            <a:ext cx="771300" cy="307500"/>
          </a:xfrm>
          <a:prstGeom prst="right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9"/>
          <p:cNvSpPr/>
          <p:nvPr/>
        </p:nvSpPr>
        <p:spPr>
          <a:xfrm>
            <a:off x="1433400" y="1516325"/>
            <a:ext cx="6277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http://mlhlocal.host/vscode</a:t>
            </a:r>
            <a:endParaRPr sz="2800">
              <a:solidFill>
                <a:srgbClr val="EAEAEA"/>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Visual Studio Code</a:t>
            </a:r>
            <a:endParaRPr b="1" sz="3000">
              <a:solidFill>
                <a:srgbClr val="000000"/>
              </a:solidFill>
              <a:latin typeface="Open Sans"/>
              <a:ea typeface="Open Sans"/>
              <a:cs typeface="Open Sans"/>
              <a:sym typeface="Open Sans"/>
            </a:endParaRPr>
          </a:p>
        </p:txBody>
      </p:sp>
      <p:sp>
        <p:nvSpPr>
          <p:cNvPr id="557" name="Google Shape;557;p80"/>
          <p:cNvSpPr txBox="1"/>
          <p:nvPr/>
        </p:nvSpPr>
        <p:spPr>
          <a:xfrm>
            <a:off x="666301" y="1522451"/>
            <a:ext cx="7740600" cy="10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Open Sans"/>
                <a:ea typeface="Open Sans"/>
                <a:cs typeface="Open Sans"/>
                <a:sym typeface="Open Sans"/>
              </a:rPr>
              <a:t>(If you're having trouble, scroll to the bottom of the page and manually select the correct package for your system)</a:t>
            </a:r>
            <a:endParaRPr i="1" sz="1800">
              <a:latin typeface="Open Sans"/>
              <a:ea typeface="Open Sans"/>
              <a:cs typeface="Open Sans"/>
              <a:sym typeface="Open Sans"/>
            </a:endParaRPr>
          </a:p>
        </p:txBody>
      </p:sp>
      <p:pic>
        <p:nvPicPr>
          <p:cNvPr id="558" name="Google Shape;558;p80"/>
          <p:cNvPicPr preferRelativeResize="0"/>
          <p:nvPr/>
        </p:nvPicPr>
        <p:blipFill>
          <a:blip r:embed="rId3">
            <a:alphaModFix/>
          </a:blip>
          <a:stretch>
            <a:fillRect/>
          </a:stretch>
        </p:blipFill>
        <p:spPr>
          <a:xfrm>
            <a:off x="350238" y="2734902"/>
            <a:ext cx="8443522" cy="3373974"/>
          </a:xfrm>
          <a:prstGeom prst="rect">
            <a:avLst/>
          </a:prstGeom>
          <a:noFill/>
          <a:ln cap="flat" cmpd="sng" w="19050">
            <a:solidFill>
              <a:srgbClr val="000000"/>
            </a:solidFill>
            <a:prstDash val="solid"/>
            <a:round/>
            <a:headEnd len="sm" w="sm" type="none"/>
            <a:tailEnd len="sm" w="sm" type="none"/>
          </a:ln>
        </p:spPr>
      </p:pic>
      <p:sp>
        <p:nvSpPr>
          <p:cNvPr id="559" name="Google Shape;559;p80"/>
          <p:cNvSpPr/>
          <p:nvPr/>
        </p:nvSpPr>
        <p:spPr>
          <a:xfrm>
            <a:off x="2264101" y="4949606"/>
            <a:ext cx="159900" cy="523800"/>
          </a:xfrm>
          <a:prstGeom prst="up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0"/>
          <p:cNvSpPr/>
          <p:nvPr/>
        </p:nvSpPr>
        <p:spPr>
          <a:xfrm>
            <a:off x="6723765" y="4949606"/>
            <a:ext cx="159900" cy="523800"/>
          </a:xfrm>
          <a:prstGeom prst="up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0"/>
          <p:cNvSpPr txBox="1"/>
          <p:nvPr/>
        </p:nvSpPr>
        <p:spPr>
          <a:xfrm>
            <a:off x="1717049" y="5560600"/>
            <a:ext cx="1254000" cy="41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5EA5E5"/>
                </a:solidFill>
                <a:latin typeface="Open Sans"/>
                <a:ea typeface="Open Sans"/>
                <a:cs typeface="Open Sans"/>
                <a:sym typeface="Open Sans"/>
              </a:rPr>
              <a:t>For PC</a:t>
            </a:r>
            <a:endParaRPr b="1" sz="2200">
              <a:solidFill>
                <a:srgbClr val="5EA5E5"/>
              </a:solidFill>
              <a:latin typeface="Open Sans"/>
              <a:ea typeface="Open Sans"/>
              <a:cs typeface="Open Sans"/>
              <a:sym typeface="Open Sans"/>
            </a:endParaRPr>
          </a:p>
        </p:txBody>
      </p:sp>
      <p:sp>
        <p:nvSpPr>
          <p:cNvPr id="562" name="Google Shape;562;p80"/>
          <p:cNvSpPr txBox="1"/>
          <p:nvPr/>
        </p:nvSpPr>
        <p:spPr>
          <a:xfrm>
            <a:off x="6148617" y="5560588"/>
            <a:ext cx="1310100" cy="41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5EA5E5"/>
                </a:solidFill>
                <a:latin typeface="Open Sans"/>
                <a:ea typeface="Open Sans"/>
                <a:cs typeface="Open Sans"/>
                <a:sym typeface="Open Sans"/>
              </a:rPr>
              <a:t>For Mac</a:t>
            </a:r>
            <a:endParaRPr b="1" sz="2200">
              <a:solidFill>
                <a:srgbClr val="5EA5E5"/>
              </a:solidFill>
              <a:latin typeface="Open Sans"/>
              <a:ea typeface="Open Sans"/>
              <a:cs typeface="Open Sans"/>
              <a:sym typeface="Open Sans"/>
            </a:endParaRPr>
          </a:p>
        </p:txBody>
      </p:sp>
      <p:sp>
        <p:nvSpPr>
          <p:cNvPr id="563" name="Google Shape;563;p80"/>
          <p:cNvSpPr/>
          <p:nvPr/>
        </p:nvSpPr>
        <p:spPr>
          <a:xfrm>
            <a:off x="1500700" y="3784149"/>
            <a:ext cx="1793100" cy="631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0"/>
          <p:cNvSpPr/>
          <p:nvPr/>
        </p:nvSpPr>
        <p:spPr>
          <a:xfrm>
            <a:off x="5800577" y="3784149"/>
            <a:ext cx="1793100" cy="631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Visual Studio Code</a:t>
            </a:r>
            <a:endParaRPr b="1" sz="3000">
              <a:solidFill>
                <a:srgbClr val="000000"/>
              </a:solidFill>
              <a:latin typeface="Open Sans"/>
              <a:ea typeface="Open Sans"/>
              <a:cs typeface="Open Sans"/>
              <a:sym typeface="Open Sans"/>
            </a:endParaRPr>
          </a:p>
        </p:txBody>
      </p:sp>
      <p:sp>
        <p:nvSpPr>
          <p:cNvPr id="570" name="Google Shape;570;p81"/>
          <p:cNvSpPr txBox="1"/>
          <p:nvPr/>
        </p:nvSpPr>
        <p:spPr>
          <a:xfrm>
            <a:off x="1041750" y="1402550"/>
            <a:ext cx="7060500" cy="7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Open the VSCode .zip file after it has finished downloading to set up Visual Studio Code.</a:t>
            </a:r>
            <a:endParaRPr sz="1800">
              <a:latin typeface="Open Sans"/>
              <a:ea typeface="Open Sans"/>
              <a:cs typeface="Open Sans"/>
              <a:sym typeface="Open Sans"/>
            </a:endParaRPr>
          </a:p>
        </p:txBody>
      </p:sp>
      <p:grpSp>
        <p:nvGrpSpPr>
          <p:cNvPr id="571" name="Google Shape;571;p81"/>
          <p:cNvGrpSpPr/>
          <p:nvPr/>
        </p:nvGrpSpPr>
        <p:grpSpPr>
          <a:xfrm>
            <a:off x="1151768" y="2903897"/>
            <a:ext cx="6840464" cy="2755943"/>
            <a:chOff x="3430576" y="2392425"/>
            <a:chExt cx="5551874" cy="2257490"/>
          </a:xfrm>
        </p:grpSpPr>
        <p:pic>
          <p:nvPicPr>
            <p:cNvPr id="572" name="Google Shape;572;p81"/>
            <p:cNvPicPr preferRelativeResize="0"/>
            <p:nvPr/>
          </p:nvPicPr>
          <p:blipFill>
            <a:blip r:embed="rId3">
              <a:alphaModFix/>
            </a:blip>
            <a:stretch>
              <a:fillRect/>
            </a:stretch>
          </p:blipFill>
          <p:spPr>
            <a:xfrm>
              <a:off x="3430576" y="2392425"/>
              <a:ext cx="5551874" cy="2245414"/>
            </a:xfrm>
            <a:prstGeom prst="rect">
              <a:avLst/>
            </a:prstGeom>
            <a:noFill/>
            <a:ln cap="flat" cmpd="sng" w="19050">
              <a:solidFill>
                <a:srgbClr val="000000"/>
              </a:solidFill>
              <a:prstDash val="solid"/>
              <a:round/>
              <a:headEnd len="sm" w="sm" type="none"/>
              <a:tailEnd len="sm" w="sm" type="none"/>
            </a:ln>
          </p:spPr>
        </p:pic>
        <p:sp>
          <p:nvSpPr>
            <p:cNvPr id="573" name="Google Shape;573;p81"/>
            <p:cNvSpPr/>
            <p:nvPr/>
          </p:nvSpPr>
          <p:spPr>
            <a:xfrm>
              <a:off x="3430581" y="4438115"/>
              <a:ext cx="1074000" cy="21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81"/>
          <p:cNvSpPr txBox="1"/>
          <p:nvPr/>
        </p:nvSpPr>
        <p:spPr>
          <a:xfrm>
            <a:off x="216000" y="2300825"/>
            <a:ext cx="8712000" cy="5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5EA5E5"/>
                </a:solidFill>
                <a:latin typeface="Open Sans"/>
                <a:ea typeface="Open Sans"/>
                <a:cs typeface="Open Sans"/>
                <a:sym typeface="Open Sans"/>
              </a:rPr>
              <a:t>Your browser may let you open the file directly from the download page...</a:t>
            </a:r>
            <a:endParaRPr b="1" sz="1800">
              <a:solidFill>
                <a:srgbClr val="5EA5E5"/>
              </a:solidFill>
              <a:latin typeface="Open Sans"/>
              <a:ea typeface="Open Sans"/>
              <a:cs typeface="Open Sans"/>
              <a:sym typeface="Open Sans"/>
            </a:endParaRPr>
          </a:p>
        </p:txBody>
      </p:sp>
      <p:sp>
        <p:nvSpPr>
          <p:cNvPr id="575" name="Google Shape;575;p81"/>
          <p:cNvSpPr txBox="1"/>
          <p:nvPr/>
        </p:nvSpPr>
        <p:spPr>
          <a:xfrm>
            <a:off x="324000" y="5743250"/>
            <a:ext cx="8496000" cy="8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5EA5E5"/>
                </a:solidFill>
                <a:latin typeface="Open Sans"/>
                <a:ea typeface="Open Sans"/>
                <a:cs typeface="Open Sans"/>
                <a:sym typeface="Open Sans"/>
              </a:rPr>
              <a:t>...or you may have to open your Downloads folder and select the .zip file:</a:t>
            </a:r>
            <a:endParaRPr b="1" sz="1800">
              <a:solidFill>
                <a:srgbClr val="5EA5E5"/>
              </a:solidFill>
              <a:latin typeface="Open Sans"/>
              <a:ea typeface="Open Sans"/>
              <a:cs typeface="Open Sans"/>
              <a:sym typeface="Open Sans"/>
            </a:endParaRPr>
          </a:p>
        </p:txBody>
      </p:sp>
      <p:pic>
        <p:nvPicPr>
          <p:cNvPr id="576" name="Google Shape;576;p81"/>
          <p:cNvPicPr preferRelativeResize="0"/>
          <p:nvPr/>
        </p:nvPicPr>
        <p:blipFill>
          <a:blip r:embed="rId4">
            <a:alphaModFix/>
          </a:blip>
          <a:stretch>
            <a:fillRect/>
          </a:stretch>
        </p:blipFill>
        <p:spPr>
          <a:xfrm>
            <a:off x="525716" y="6339275"/>
            <a:ext cx="8092519" cy="258675"/>
          </a:xfrm>
          <a:prstGeom prst="rect">
            <a:avLst/>
          </a:prstGeom>
          <a:noFill/>
          <a:ln cap="flat" cmpd="sng" w="19050">
            <a:solidFill>
              <a:srgbClr val="000000"/>
            </a:solidFill>
            <a:prstDash val="solid"/>
            <a:round/>
            <a:headEnd len="sm" w="sm" type="none"/>
            <a:tailEnd len="sm" w="sm" type="none"/>
          </a:ln>
        </p:spPr>
      </p:pic>
      <p:sp>
        <p:nvSpPr>
          <p:cNvPr id="577" name="Google Shape;577;p81"/>
          <p:cNvSpPr/>
          <p:nvPr/>
        </p:nvSpPr>
        <p:spPr>
          <a:xfrm rot="5400000">
            <a:off x="752836" y="5259506"/>
            <a:ext cx="159900" cy="527700"/>
          </a:xfrm>
          <a:prstGeom prst="up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82"/>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2"/>
          <p:cNvSpPr txBox="1"/>
          <p:nvPr/>
        </p:nvSpPr>
        <p:spPr>
          <a:xfrm>
            <a:off x="710100" y="1665150"/>
            <a:ext cx="77238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We're going to use Visual Studio Code later in this workshop. </a:t>
            </a:r>
            <a:br>
              <a:rPr b="1" lang="en" sz="2800">
                <a:solidFill>
                  <a:schemeClr val="lt1"/>
                </a:solidFill>
                <a:latin typeface="Open Sans"/>
                <a:ea typeface="Open Sans"/>
                <a:cs typeface="Open Sans"/>
                <a:sym typeface="Open Sans"/>
              </a:rPr>
            </a:b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The app that we're going to build is a Node.js app. If you don't already have it, you'll install Node.js in the next few slides. </a:t>
            </a:r>
            <a:endParaRPr b="1" sz="2800">
              <a:solidFill>
                <a:schemeClr val="lt1"/>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8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a:t>
            </a:r>
            <a:r>
              <a:rPr b="1" lang="en" sz="3000">
                <a:latin typeface="Open Sans"/>
                <a:ea typeface="Open Sans"/>
                <a:cs typeface="Open Sans"/>
                <a:sym typeface="Open Sans"/>
              </a:rPr>
              <a:t>Node</a:t>
            </a:r>
            <a:r>
              <a:rPr b="1" lang="en" sz="3000">
                <a:latin typeface="Open Sans"/>
                <a:ea typeface="Open Sans"/>
                <a:cs typeface="Open Sans"/>
                <a:sym typeface="Open Sans"/>
              </a:rPr>
              <a:t>.js!</a:t>
            </a:r>
            <a:endParaRPr b="1" sz="3000">
              <a:solidFill>
                <a:srgbClr val="000000"/>
              </a:solidFill>
              <a:latin typeface="Open Sans"/>
              <a:ea typeface="Open Sans"/>
              <a:cs typeface="Open Sans"/>
              <a:sym typeface="Open Sans"/>
            </a:endParaRPr>
          </a:p>
        </p:txBody>
      </p:sp>
      <p:sp>
        <p:nvSpPr>
          <p:cNvPr id="589" name="Google Shape;589;p83"/>
          <p:cNvSpPr txBox="1"/>
          <p:nvPr/>
        </p:nvSpPr>
        <p:spPr>
          <a:xfrm>
            <a:off x="281850" y="3337200"/>
            <a:ext cx="8580300" cy="322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Remember from earlier that HackerLog is a Node app. What's Node?</a:t>
            </a:r>
            <a:endParaRPr sz="1800">
              <a:solidFill>
                <a:srgbClr val="000000"/>
              </a:solidFill>
              <a:latin typeface="Open Sans"/>
              <a:ea typeface="Open Sans"/>
              <a:cs typeface="Open Sans"/>
              <a:sym typeface="Open Sans"/>
            </a:endParaRPr>
          </a:p>
          <a:p>
            <a:pPr indent="-342900" lvl="0" marL="457200" rtl="0" algn="l">
              <a:lnSpc>
                <a:spcPct val="115000"/>
              </a:lnSpc>
              <a:spcBef>
                <a:spcPts val="100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Node.js is server-side JavaScript allowing us to create applications that send and receive information.  You get to use the same language on the front-end and back-end!</a:t>
            </a:r>
            <a:endParaRPr sz="1800">
              <a:solidFill>
                <a:srgbClr val="000000"/>
              </a:solidFill>
              <a:latin typeface="Open Sans"/>
              <a:ea typeface="Open Sans"/>
              <a:cs typeface="Open Sans"/>
              <a:sym typeface="Open Sans"/>
            </a:endParaRPr>
          </a:p>
          <a:p>
            <a:pPr indent="-342900" lvl="0" marL="457200" rtl="0" algn="l">
              <a:lnSpc>
                <a:spcPct val="115000"/>
              </a:lnSpc>
              <a:spcBef>
                <a:spcPts val="100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Node.js is designed to quickly deal with multiple tasks (for example, receiving messages, updating databases, processing data) simultaneously.</a:t>
            </a:r>
            <a:endParaRPr sz="1800">
              <a:solidFill>
                <a:srgbClr val="000000"/>
              </a:solidFill>
              <a:latin typeface="Open Sans"/>
              <a:ea typeface="Open Sans"/>
              <a:cs typeface="Open Sans"/>
              <a:sym typeface="Open Sans"/>
            </a:endParaRPr>
          </a:p>
          <a:p>
            <a:pPr indent="-355600" lvl="0" marL="457200" rtl="0" algn="l">
              <a:lnSpc>
                <a:spcPct val="115000"/>
              </a:lnSpc>
              <a:spcBef>
                <a:spcPts val="1000"/>
              </a:spcBef>
              <a:spcAft>
                <a:spcPts val="1000"/>
              </a:spcAft>
              <a:buClr>
                <a:srgbClr val="000000"/>
              </a:buClr>
              <a:buSzPts val="2000"/>
              <a:buFont typeface="Open Sans"/>
              <a:buChar char="●"/>
            </a:pPr>
            <a:r>
              <a:rPr lang="en" sz="1800">
                <a:solidFill>
                  <a:srgbClr val="000000"/>
                </a:solidFill>
                <a:latin typeface="Open Sans"/>
                <a:ea typeface="Open Sans"/>
                <a:cs typeface="Open Sans"/>
                <a:sym typeface="Open Sans"/>
              </a:rPr>
              <a:t>It's open-source with thousands of packages available for use!</a:t>
            </a:r>
            <a:r>
              <a:rPr lang="en" sz="2000">
                <a:solidFill>
                  <a:srgbClr val="000000"/>
                </a:solidFill>
                <a:latin typeface="Open Sans"/>
                <a:ea typeface="Open Sans"/>
                <a:cs typeface="Open Sans"/>
                <a:sym typeface="Open Sans"/>
              </a:rPr>
              <a:t> </a:t>
            </a:r>
            <a:endParaRPr sz="2000">
              <a:solidFill>
                <a:srgbClr val="000000"/>
              </a:solidFill>
              <a:latin typeface="Open Sans"/>
              <a:ea typeface="Open Sans"/>
              <a:cs typeface="Open Sans"/>
              <a:sym typeface="Open Sans"/>
            </a:endParaRPr>
          </a:p>
        </p:txBody>
      </p:sp>
      <p:pic>
        <p:nvPicPr>
          <p:cNvPr id="590" name="Google Shape;590;p83"/>
          <p:cNvPicPr preferRelativeResize="0"/>
          <p:nvPr/>
        </p:nvPicPr>
        <p:blipFill>
          <a:blip r:embed="rId3">
            <a:alphaModFix/>
          </a:blip>
          <a:stretch>
            <a:fillRect/>
          </a:stretch>
        </p:blipFill>
        <p:spPr>
          <a:xfrm>
            <a:off x="3241700" y="1550150"/>
            <a:ext cx="2660596" cy="1629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84"/>
          <p:cNvSpPr txBox="1"/>
          <p:nvPr>
            <p:ph idx="12" type="sldNum"/>
          </p:nvPr>
        </p:nvSpPr>
        <p:spPr>
          <a:xfrm>
            <a:off x="8596483" y="6333297"/>
            <a:ext cx="548700" cy="52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rgbClr val="000000"/>
                </a:solidFill>
              </a:rPr>
              <a:t>‹#›</a:t>
            </a:fld>
            <a:endParaRPr sz="1000">
              <a:solidFill>
                <a:srgbClr val="000000"/>
              </a:solidFill>
            </a:endParaRPr>
          </a:p>
        </p:txBody>
      </p:sp>
      <p:sp>
        <p:nvSpPr>
          <p:cNvPr id="596" name="Google Shape;596;p84"/>
          <p:cNvSpPr/>
          <p:nvPr/>
        </p:nvSpPr>
        <p:spPr>
          <a:xfrm>
            <a:off x="471650" y="2684750"/>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AEAEA"/>
                </a:solidFill>
                <a:latin typeface="Open Sans"/>
                <a:ea typeface="Open Sans"/>
                <a:cs typeface="Open Sans"/>
                <a:sym typeface="Open Sans"/>
              </a:rPr>
              <a:t>http://mlhlocal.host/node-mac</a:t>
            </a:r>
            <a:endParaRPr sz="2000">
              <a:solidFill>
                <a:srgbClr val="EAEAEA"/>
              </a:solidFill>
            </a:endParaRPr>
          </a:p>
        </p:txBody>
      </p:sp>
      <p:sp>
        <p:nvSpPr>
          <p:cNvPr id="597" name="Google Shape;597;p84"/>
          <p:cNvSpPr/>
          <p:nvPr/>
        </p:nvSpPr>
        <p:spPr>
          <a:xfrm>
            <a:off x="471650" y="3945063"/>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AEAEA"/>
                </a:solidFill>
                <a:latin typeface="Open Sans"/>
                <a:ea typeface="Open Sans"/>
                <a:cs typeface="Open Sans"/>
                <a:sym typeface="Open Sans"/>
              </a:rPr>
              <a:t>http://mlhlocal.host/node-pc</a:t>
            </a:r>
            <a:endParaRPr sz="2000">
              <a:solidFill>
                <a:srgbClr val="EAEAEA"/>
              </a:solidFill>
            </a:endParaRPr>
          </a:p>
        </p:txBody>
      </p:sp>
      <p:sp>
        <p:nvSpPr>
          <p:cNvPr id="598" name="Google Shape;598;p84"/>
          <p:cNvSpPr/>
          <p:nvPr/>
        </p:nvSpPr>
        <p:spPr>
          <a:xfrm>
            <a:off x="472113" y="5205375"/>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AEAEA"/>
                </a:solidFill>
                <a:latin typeface="Open Sans"/>
                <a:ea typeface="Open Sans"/>
                <a:cs typeface="Open Sans"/>
                <a:sym typeface="Open Sans"/>
              </a:rPr>
              <a:t>http://mlhlocal.host/node-linux</a:t>
            </a:r>
            <a:endParaRPr sz="2000">
              <a:solidFill>
                <a:srgbClr val="EAEAEA"/>
              </a:solidFill>
            </a:endParaRPr>
          </a:p>
        </p:txBody>
      </p:sp>
      <p:sp>
        <p:nvSpPr>
          <p:cNvPr id="599" name="Google Shape;599;p84"/>
          <p:cNvSpPr txBox="1"/>
          <p:nvPr/>
        </p:nvSpPr>
        <p:spPr>
          <a:xfrm>
            <a:off x="5751838" y="2854400"/>
            <a:ext cx="27819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000000"/>
                </a:solidFill>
                <a:latin typeface="Open Sans"/>
                <a:ea typeface="Open Sans"/>
                <a:cs typeface="Open Sans"/>
                <a:sym typeface="Open Sans"/>
              </a:rPr>
              <a:t>Download for Mac</a:t>
            </a:r>
            <a:endParaRPr sz="2200">
              <a:latin typeface="Open Sans"/>
              <a:ea typeface="Open Sans"/>
              <a:cs typeface="Open Sans"/>
              <a:sym typeface="Open Sans"/>
            </a:endParaRPr>
          </a:p>
        </p:txBody>
      </p:sp>
      <p:sp>
        <p:nvSpPr>
          <p:cNvPr id="600" name="Google Shape;600;p84"/>
          <p:cNvSpPr txBox="1"/>
          <p:nvPr/>
        </p:nvSpPr>
        <p:spPr>
          <a:xfrm>
            <a:off x="5751825" y="4176113"/>
            <a:ext cx="26139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000000"/>
                </a:solidFill>
                <a:latin typeface="Open Sans"/>
                <a:ea typeface="Open Sans"/>
                <a:cs typeface="Open Sans"/>
                <a:sym typeface="Open Sans"/>
              </a:rPr>
              <a:t>Download for PC</a:t>
            </a:r>
            <a:endParaRPr sz="2200">
              <a:latin typeface="Open Sans"/>
              <a:ea typeface="Open Sans"/>
              <a:cs typeface="Open Sans"/>
              <a:sym typeface="Open Sans"/>
            </a:endParaRPr>
          </a:p>
        </p:txBody>
      </p:sp>
      <p:sp>
        <p:nvSpPr>
          <p:cNvPr id="601" name="Google Shape;601;p84"/>
          <p:cNvSpPr txBox="1"/>
          <p:nvPr/>
        </p:nvSpPr>
        <p:spPr>
          <a:xfrm>
            <a:off x="5751838" y="5375025"/>
            <a:ext cx="29205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000000"/>
                </a:solidFill>
                <a:latin typeface="Open Sans"/>
                <a:ea typeface="Open Sans"/>
                <a:cs typeface="Open Sans"/>
                <a:sym typeface="Open Sans"/>
              </a:rPr>
              <a:t>Download Page to Select Linux Version</a:t>
            </a:r>
            <a:endParaRPr sz="2200">
              <a:solidFill>
                <a:srgbClr val="000000"/>
              </a:solidFill>
              <a:latin typeface="Open Sans"/>
              <a:ea typeface="Open Sans"/>
              <a:cs typeface="Open Sans"/>
              <a:sym typeface="Open Sans"/>
            </a:endParaRPr>
          </a:p>
        </p:txBody>
      </p:sp>
      <p:sp>
        <p:nvSpPr>
          <p:cNvPr id="602" name="Google Shape;602;p84"/>
          <p:cNvSpPr txBox="1"/>
          <p:nvPr/>
        </p:nvSpPr>
        <p:spPr>
          <a:xfrm>
            <a:off x="945150" y="1303525"/>
            <a:ext cx="7253700" cy="10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Navigate to the URL that suits your computer and follow the installation instructions:</a:t>
            </a:r>
            <a:endParaRPr sz="1800">
              <a:latin typeface="Open Sans"/>
              <a:ea typeface="Open Sans"/>
              <a:cs typeface="Open Sans"/>
              <a:sym typeface="Open Sans"/>
            </a:endParaRPr>
          </a:p>
        </p:txBody>
      </p:sp>
      <p:sp>
        <p:nvSpPr>
          <p:cNvPr id="603" name="Google Shape;603;p8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Install Node</a:t>
            </a:r>
            <a:endParaRPr b="1" sz="3000">
              <a:solidFill>
                <a:srgbClr val="000000"/>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8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Check Node.js Installation</a:t>
            </a:r>
            <a:endParaRPr b="1" sz="3000">
              <a:solidFill>
                <a:srgbClr val="000000"/>
              </a:solidFill>
              <a:latin typeface="Open Sans"/>
              <a:ea typeface="Open Sans"/>
              <a:cs typeface="Open Sans"/>
              <a:sym typeface="Open Sans"/>
            </a:endParaRPr>
          </a:p>
        </p:txBody>
      </p:sp>
      <p:sp>
        <p:nvSpPr>
          <p:cNvPr id="609" name="Google Shape;609;p85"/>
          <p:cNvSpPr txBox="1"/>
          <p:nvPr/>
        </p:nvSpPr>
        <p:spPr>
          <a:xfrm>
            <a:off x="256350" y="2221350"/>
            <a:ext cx="3609300" cy="32259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Open Sans"/>
              <a:buAutoNum type="arabicPeriod"/>
            </a:pPr>
            <a:r>
              <a:rPr lang="en" sz="1800">
                <a:solidFill>
                  <a:srgbClr val="000000"/>
                </a:solidFill>
                <a:latin typeface="Open Sans"/>
                <a:ea typeface="Open Sans"/>
                <a:cs typeface="Open Sans"/>
                <a:sym typeface="Open Sans"/>
              </a:rPr>
              <a:t>Open Visual Studio Code</a:t>
            </a:r>
            <a:endParaRPr sz="1800">
              <a:solidFill>
                <a:srgbClr val="000000"/>
              </a:solidFill>
              <a:latin typeface="Open Sans"/>
              <a:ea typeface="Open Sans"/>
              <a:cs typeface="Open Sans"/>
              <a:sym typeface="Open Sans"/>
            </a:endParaRPr>
          </a:p>
          <a:p>
            <a:pPr indent="-342900" lvl="0" marL="457200" rtl="0" algn="l">
              <a:lnSpc>
                <a:spcPct val="150000"/>
              </a:lnSpc>
              <a:spcBef>
                <a:spcPts val="1000"/>
              </a:spcBef>
              <a:spcAft>
                <a:spcPts val="0"/>
              </a:spcAft>
              <a:buClr>
                <a:srgbClr val="000000"/>
              </a:buClr>
              <a:buSzPts val="1800"/>
              <a:buFont typeface="Open Sans"/>
              <a:buAutoNum type="arabicPeriod"/>
            </a:pPr>
            <a:r>
              <a:rPr lang="en" sz="1800">
                <a:solidFill>
                  <a:srgbClr val="000000"/>
                </a:solidFill>
                <a:latin typeface="Open Sans"/>
                <a:ea typeface="Open Sans"/>
                <a:cs typeface="Open Sans"/>
                <a:sym typeface="Open Sans"/>
              </a:rPr>
              <a:t>Select Terminal -&gt; New Terminal. </a:t>
            </a:r>
            <a:endParaRPr sz="1800">
              <a:solidFill>
                <a:srgbClr val="000000"/>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000000"/>
              </a:buClr>
              <a:buSzPts val="1800"/>
              <a:buFont typeface="Open Sans"/>
              <a:buAutoNum type="arabicPeriod"/>
            </a:pPr>
            <a:r>
              <a:rPr lang="en" sz="1800">
                <a:solidFill>
                  <a:srgbClr val="000000"/>
                </a:solidFill>
                <a:latin typeface="Open Sans"/>
                <a:ea typeface="Open Sans"/>
                <a:cs typeface="Open Sans"/>
                <a:sym typeface="Open Sans"/>
              </a:rPr>
              <a:t>Type node --version in your terminal. </a:t>
            </a:r>
            <a:endParaRPr sz="1800">
              <a:solidFill>
                <a:srgbClr val="000000"/>
              </a:solidFill>
              <a:latin typeface="Open Sans"/>
              <a:ea typeface="Open Sans"/>
              <a:cs typeface="Open Sans"/>
              <a:sym typeface="Open Sans"/>
            </a:endParaRPr>
          </a:p>
        </p:txBody>
      </p:sp>
      <p:pic>
        <p:nvPicPr>
          <p:cNvPr id="610" name="Google Shape;610;p85"/>
          <p:cNvPicPr preferRelativeResize="0"/>
          <p:nvPr/>
        </p:nvPicPr>
        <p:blipFill>
          <a:blip r:embed="rId3">
            <a:alphaModFix/>
          </a:blip>
          <a:stretch>
            <a:fillRect/>
          </a:stretch>
        </p:blipFill>
        <p:spPr>
          <a:xfrm>
            <a:off x="4101300" y="1882875"/>
            <a:ext cx="4809300" cy="2303045"/>
          </a:xfrm>
          <a:prstGeom prst="rect">
            <a:avLst/>
          </a:prstGeom>
          <a:noFill/>
          <a:ln cap="flat" cmpd="sng" w="19050">
            <a:solidFill>
              <a:srgbClr val="000000"/>
            </a:solidFill>
            <a:prstDash val="solid"/>
            <a:round/>
            <a:headEnd len="sm" w="sm" type="none"/>
            <a:tailEnd len="sm" w="sm" type="none"/>
          </a:ln>
        </p:spPr>
      </p:pic>
      <p:pic>
        <p:nvPicPr>
          <p:cNvPr id="611" name="Google Shape;611;p85"/>
          <p:cNvPicPr preferRelativeResize="0"/>
          <p:nvPr/>
        </p:nvPicPr>
        <p:blipFill>
          <a:blip r:embed="rId4">
            <a:alphaModFix/>
          </a:blip>
          <a:stretch>
            <a:fillRect/>
          </a:stretch>
        </p:blipFill>
        <p:spPr>
          <a:xfrm>
            <a:off x="4106100" y="4316120"/>
            <a:ext cx="4809299" cy="179271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6"/>
          <p:cNvSpPr txBox="1"/>
          <p:nvPr/>
        </p:nvSpPr>
        <p:spPr>
          <a:xfrm>
            <a:off x="710100" y="1665150"/>
            <a:ext cx="77238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Great! By now your videos should be indexed. Let's explore! </a:t>
            </a:r>
            <a:endParaRPr b="1" sz="2800">
              <a:solidFill>
                <a:schemeClr val="lt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7"/>
          <p:cNvSpPr/>
          <p:nvPr/>
        </p:nvSpPr>
        <p:spPr>
          <a:xfrm>
            <a:off x="592375" y="3293400"/>
            <a:ext cx="606900" cy="271200"/>
          </a:xfrm>
          <a:prstGeom prst="homePlate">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8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An Indexed Video</a:t>
            </a:r>
            <a:endParaRPr b="1" sz="3000">
              <a:solidFill>
                <a:srgbClr val="000000"/>
              </a:solidFill>
              <a:latin typeface="Open Sans"/>
              <a:ea typeface="Open Sans"/>
              <a:cs typeface="Open Sans"/>
              <a:sym typeface="Open Sans"/>
            </a:endParaRPr>
          </a:p>
        </p:txBody>
      </p:sp>
      <p:sp>
        <p:nvSpPr>
          <p:cNvPr id="628" name="Google Shape;628;p88"/>
          <p:cNvSpPr txBox="1"/>
          <p:nvPr/>
        </p:nvSpPr>
        <p:spPr>
          <a:xfrm>
            <a:off x="371375" y="2537762"/>
            <a:ext cx="4197300" cy="3887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Make sure your computer is muted!!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Play</a:t>
            </a:r>
            <a:r>
              <a:rPr lang="en" sz="1800">
                <a:latin typeface="Open Sans"/>
                <a:ea typeface="Open Sans"/>
                <a:cs typeface="Open Sans"/>
                <a:sym typeface="Open Sans"/>
              </a:rPr>
              <a:t> on the Microsoft AI School video. </a:t>
            </a:r>
            <a:endParaRPr sz="1800">
              <a:latin typeface="Open Sans"/>
              <a:ea typeface="Open Sans"/>
              <a:cs typeface="Open Sans"/>
              <a:sym typeface="Open Sans"/>
            </a:endParaRPr>
          </a:p>
        </p:txBody>
      </p:sp>
      <p:pic>
        <p:nvPicPr>
          <p:cNvPr id="629" name="Google Shape;629;p88"/>
          <p:cNvPicPr preferRelativeResize="0"/>
          <p:nvPr/>
        </p:nvPicPr>
        <p:blipFill>
          <a:blip r:embed="rId3">
            <a:alphaModFix/>
          </a:blip>
          <a:stretch>
            <a:fillRect/>
          </a:stretch>
        </p:blipFill>
        <p:spPr>
          <a:xfrm>
            <a:off x="4739075" y="1760925"/>
            <a:ext cx="3997259" cy="45936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348" name="Google Shape;348;p53"/>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349" name="Google Shape;349;p53"/>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350" name="Google Shape;350;p53"/>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351" name="Google Shape;351;p53"/>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You will learn about </a:t>
            </a:r>
            <a:r>
              <a:rPr b="1" lang="en" sz="2400">
                <a:solidFill>
                  <a:srgbClr val="353535"/>
                </a:solidFill>
                <a:latin typeface="Open Sans"/>
                <a:ea typeface="Open Sans"/>
                <a:cs typeface="Open Sans"/>
                <a:sym typeface="Open Sans"/>
              </a:rPr>
              <a:t>Video Indexer APIs</a:t>
            </a:r>
            <a:endParaRPr b="1" sz="2400">
              <a:solidFill>
                <a:srgbClr val="353535"/>
              </a:solidFill>
              <a:latin typeface="Open Sans"/>
              <a:ea typeface="Open Sans"/>
              <a:cs typeface="Open Sans"/>
              <a:sym typeface="Open Sans"/>
            </a:endParaRPr>
          </a:p>
        </p:txBody>
      </p:sp>
      <p:sp>
        <p:nvSpPr>
          <p:cNvPr id="352" name="Google Shape;352;p53"/>
          <p:cNvSpPr txBox="1"/>
          <p:nvPr/>
        </p:nvSpPr>
        <p:spPr>
          <a:xfrm>
            <a:off x="1956525" y="3433952"/>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You will analyze videos and extract insights</a:t>
            </a:r>
            <a:endParaRPr sz="2400">
              <a:solidFill>
                <a:srgbClr val="353535"/>
              </a:solidFill>
              <a:latin typeface="Open Sans"/>
              <a:ea typeface="Open Sans"/>
              <a:cs typeface="Open Sans"/>
              <a:sym typeface="Open Sans"/>
            </a:endParaRPr>
          </a:p>
        </p:txBody>
      </p:sp>
      <p:sp>
        <p:nvSpPr>
          <p:cNvPr id="353" name="Google Shape;353;p53"/>
          <p:cNvSpPr txBox="1"/>
          <p:nvPr/>
        </p:nvSpPr>
        <p:spPr>
          <a:xfrm>
            <a:off x="1956525" y="471917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You will build an app to make your indexed content searchable</a:t>
            </a:r>
            <a:endParaRPr sz="2400">
              <a:solidFill>
                <a:srgbClr val="353535"/>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9"/>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9"/>
          <p:cNvSpPr txBox="1"/>
          <p:nvPr/>
        </p:nvSpPr>
        <p:spPr>
          <a:xfrm>
            <a:off x="710100" y="1665150"/>
            <a:ext cx="77238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Troubleshooting: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If one of your videos fails to index, DELETE it and reupload it. </a:t>
            </a:r>
            <a:r>
              <a:rPr b="1" lang="en" sz="2800">
                <a:solidFill>
                  <a:schemeClr val="lt1"/>
                </a:solidFill>
                <a:latin typeface="Open Sans"/>
                <a:ea typeface="Open Sans"/>
                <a:cs typeface="Open Sans"/>
                <a:sym typeface="Open Sans"/>
              </a:rPr>
              <a:t> </a:t>
            </a:r>
            <a:endParaRPr b="1" sz="2800">
              <a:solidFill>
                <a:schemeClr val="lt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9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An Indexed Video</a:t>
            </a:r>
            <a:endParaRPr b="1" sz="3000">
              <a:solidFill>
                <a:srgbClr val="000000"/>
              </a:solidFill>
              <a:latin typeface="Open Sans"/>
              <a:ea typeface="Open Sans"/>
              <a:cs typeface="Open Sans"/>
              <a:sym typeface="Open Sans"/>
            </a:endParaRPr>
          </a:p>
        </p:txBody>
      </p:sp>
      <p:sp>
        <p:nvSpPr>
          <p:cNvPr id="641" name="Google Shape;641;p90"/>
          <p:cNvSpPr txBox="1"/>
          <p:nvPr/>
        </p:nvSpPr>
        <p:spPr>
          <a:xfrm>
            <a:off x="85350" y="2388350"/>
            <a:ext cx="4653600" cy="3887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Go to the </a:t>
            </a:r>
            <a:r>
              <a:rPr b="1" lang="en" sz="1800">
                <a:solidFill>
                  <a:srgbClr val="5EA5E5"/>
                </a:solidFill>
                <a:latin typeface="Open Sans"/>
                <a:ea typeface="Open Sans"/>
                <a:cs typeface="Open Sans"/>
                <a:sym typeface="Open Sans"/>
              </a:rPr>
              <a:t>Insights</a:t>
            </a:r>
            <a:r>
              <a:rPr lang="en" sz="1800">
                <a:latin typeface="Open Sans"/>
                <a:ea typeface="Open Sans"/>
                <a:cs typeface="Open Sans"/>
                <a:sym typeface="Open Sans"/>
              </a:rPr>
              <a:t> tab to explore Faces seen in the video and numbers of time each face was seen.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In the upper right hand corner, click the pencil icon to toggle on Edit mode. </a:t>
            </a:r>
            <a:endParaRPr sz="1800">
              <a:latin typeface="Open Sans"/>
              <a:ea typeface="Open Sans"/>
              <a:cs typeface="Open Sans"/>
              <a:sym typeface="Open Sans"/>
            </a:endParaRPr>
          </a:p>
        </p:txBody>
      </p:sp>
      <p:pic>
        <p:nvPicPr>
          <p:cNvPr id="642" name="Google Shape;642;p90"/>
          <p:cNvPicPr preferRelativeResize="0"/>
          <p:nvPr/>
        </p:nvPicPr>
        <p:blipFill>
          <a:blip r:embed="rId3">
            <a:alphaModFix/>
          </a:blip>
          <a:stretch>
            <a:fillRect/>
          </a:stretch>
        </p:blipFill>
        <p:spPr>
          <a:xfrm>
            <a:off x="4874075" y="1634925"/>
            <a:ext cx="3857367" cy="459367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91"/>
          <p:cNvSpPr txBox="1"/>
          <p:nvPr/>
        </p:nvSpPr>
        <p:spPr>
          <a:xfrm>
            <a:off x="348338" y="1930800"/>
            <a:ext cx="4798200" cy="441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Unknown #1</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3"/>
            </a:pPr>
            <a:r>
              <a:rPr lang="en" sz="1800">
                <a:latin typeface="Open Sans"/>
                <a:ea typeface="Open Sans"/>
                <a:cs typeface="Open Sans"/>
                <a:sym typeface="Open Sans"/>
              </a:rPr>
              <a:t>Rename this person Sonya Koptyev. Be sure to click the check mark to save your changes.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startAt="3"/>
            </a:pPr>
            <a:r>
              <a:rPr lang="en" sz="1800">
                <a:latin typeface="Open Sans"/>
                <a:ea typeface="Open Sans"/>
                <a:cs typeface="Open Sans"/>
                <a:sym typeface="Open Sans"/>
              </a:rPr>
              <a:t>Repeat for the other person in the video. His name is Seth Juarez. </a:t>
            </a:r>
            <a:r>
              <a:rPr lang="en" sz="1800">
                <a:solidFill>
                  <a:schemeClr val="dk1"/>
                </a:solidFill>
                <a:latin typeface="Open Sans"/>
                <a:ea typeface="Open Sans"/>
                <a:cs typeface="Open Sans"/>
                <a:sym typeface="Open Sans"/>
              </a:rPr>
              <a:t>Be sure to click the check mark to save your changes. </a:t>
            </a:r>
            <a:endParaRPr sz="1800">
              <a:latin typeface="Open Sans"/>
              <a:ea typeface="Open Sans"/>
              <a:cs typeface="Open Sans"/>
              <a:sym typeface="Open Sans"/>
            </a:endParaRPr>
          </a:p>
        </p:txBody>
      </p:sp>
      <p:pic>
        <p:nvPicPr>
          <p:cNvPr id="648" name="Google Shape;648;p91"/>
          <p:cNvPicPr preferRelativeResize="0"/>
          <p:nvPr/>
        </p:nvPicPr>
        <p:blipFill>
          <a:blip r:embed="rId3">
            <a:alphaModFix/>
          </a:blip>
          <a:stretch>
            <a:fillRect/>
          </a:stretch>
        </p:blipFill>
        <p:spPr>
          <a:xfrm>
            <a:off x="5424463" y="1901075"/>
            <a:ext cx="3380202" cy="1781849"/>
          </a:xfrm>
          <a:prstGeom prst="rect">
            <a:avLst/>
          </a:prstGeom>
          <a:noFill/>
          <a:ln cap="flat" cmpd="sng" w="19050">
            <a:solidFill>
              <a:srgbClr val="000000"/>
            </a:solidFill>
            <a:prstDash val="solid"/>
            <a:round/>
            <a:headEnd len="sm" w="sm" type="none"/>
            <a:tailEnd len="sm" w="sm" type="none"/>
          </a:ln>
        </p:spPr>
      </p:pic>
      <p:pic>
        <p:nvPicPr>
          <p:cNvPr id="649" name="Google Shape;649;p91"/>
          <p:cNvPicPr preferRelativeResize="0"/>
          <p:nvPr/>
        </p:nvPicPr>
        <p:blipFill>
          <a:blip r:embed="rId4">
            <a:alphaModFix/>
          </a:blip>
          <a:stretch>
            <a:fillRect/>
          </a:stretch>
        </p:blipFill>
        <p:spPr>
          <a:xfrm>
            <a:off x="5424463" y="3845675"/>
            <a:ext cx="3380201" cy="2010764"/>
          </a:xfrm>
          <a:prstGeom prst="rect">
            <a:avLst/>
          </a:prstGeom>
          <a:noFill/>
          <a:ln cap="flat" cmpd="sng" w="19050">
            <a:solidFill>
              <a:srgbClr val="000000"/>
            </a:solidFill>
            <a:prstDash val="solid"/>
            <a:round/>
            <a:headEnd len="sm" w="sm" type="none"/>
            <a:tailEnd len="sm" w="sm" type="none"/>
          </a:ln>
        </p:spPr>
      </p:pic>
      <p:sp>
        <p:nvSpPr>
          <p:cNvPr id="650" name="Google Shape;650;p9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An Indexed Video</a:t>
            </a:r>
            <a:endParaRPr b="1" sz="3000">
              <a:solidFill>
                <a:srgbClr val="000000"/>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2"/>
          <p:cNvSpPr txBox="1"/>
          <p:nvPr/>
        </p:nvSpPr>
        <p:spPr>
          <a:xfrm>
            <a:off x="325450" y="2372575"/>
            <a:ext cx="4073400" cy="3887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6"/>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Transcript</a:t>
            </a:r>
            <a:r>
              <a:rPr lang="en" sz="1800">
                <a:latin typeface="Open Sans"/>
                <a:ea typeface="Open Sans"/>
                <a:cs typeface="Open Sans"/>
                <a:sym typeface="Open Sans"/>
              </a:rPr>
              <a:t> </a:t>
            </a:r>
            <a:r>
              <a:rPr lang="en" sz="1800">
                <a:latin typeface="Open Sans"/>
                <a:ea typeface="Open Sans"/>
                <a:cs typeface="Open Sans"/>
                <a:sym typeface="Open Sans"/>
              </a:rPr>
              <a:t>at the top of the page to see a full transcript of the </a:t>
            </a:r>
            <a:r>
              <a:rPr b="1" lang="en" sz="1800">
                <a:latin typeface="Open Sans"/>
                <a:ea typeface="Open Sans"/>
                <a:cs typeface="Open Sans"/>
                <a:sym typeface="Open Sans"/>
              </a:rPr>
              <a:t>“Microsoft in AI” </a:t>
            </a:r>
            <a:r>
              <a:rPr lang="en" sz="1800">
                <a:latin typeface="Open Sans"/>
                <a:ea typeface="Open Sans"/>
                <a:cs typeface="Open Sans"/>
                <a:sym typeface="Open Sans"/>
              </a:rPr>
              <a:t>video</a:t>
            </a:r>
            <a:endParaRPr sz="1800">
              <a:latin typeface="Open Sans"/>
              <a:ea typeface="Open Sans"/>
              <a:cs typeface="Open Sans"/>
              <a:sym typeface="Open Sans"/>
            </a:endParaRPr>
          </a:p>
          <a:p>
            <a:pPr indent="0" lvl="0" marL="457200" rtl="0" algn="l">
              <a:lnSpc>
                <a:spcPct val="150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startAt="6"/>
            </a:pPr>
            <a:r>
              <a:rPr lang="en" sz="1800">
                <a:latin typeface="Open Sans"/>
                <a:ea typeface="Open Sans"/>
                <a:cs typeface="Open Sans"/>
                <a:sym typeface="Open Sans"/>
              </a:rPr>
              <a:t>Change the misspelled word “Morris” to “Juarez” and change “sohei shouyi” to “So AI show AI”</a:t>
            </a:r>
            <a:endParaRPr sz="1800">
              <a:latin typeface="Open Sans"/>
              <a:ea typeface="Open Sans"/>
              <a:cs typeface="Open Sans"/>
              <a:sym typeface="Open Sans"/>
            </a:endParaRPr>
          </a:p>
        </p:txBody>
      </p:sp>
      <p:sp>
        <p:nvSpPr>
          <p:cNvPr id="656" name="Google Shape;656;p9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An Indexed Video</a:t>
            </a:r>
            <a:endParaRPr b="1" sz="3000">
              <a:solidFill>
                <a:srgbClr val="000000"/>
              </a:solidFill>
              <a:latin typeface="Open Sans"/>
              <a:ea typeface="Open Sans"/>
              <a:cs typeface="Open Sans"/>
              <a:sym typeface="Open Sans"/>
            </a:endParaRPr>
          </a:p>
        </p:txBody>
      </p:sp>
      <p:pic>
        <p:nvPicPr>
          <p:cNvPr id="657" name="Google Shape;657;p92"/>
          <p:cNvPicPr preferRelativeResize="0"/>
          <p:nvPr/>
        </p:nvPicPr>
        <p:blipFill>
          <a:blip r:embed="rId3">
            <a:alphaModFix/>
          </a:blip>
          <a:stretch>
            <a:fillRect/>
          </a:stretch>
        </p:blipFill>
        <p:spPr>
          <a:xfrm>
            <a:off x="4542100" y="2713125"/>
            <a:ext cx="4440350" cy="192441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pic>
        <p:nvPicPr>
          <p:cNvPr id="662" name="Google Shape;662;p93"/>
          <p:cNvPicPr preferRelativeResize="0"/>
          <p:nvPr/>
        </p:nvPicPr>
        <p:blipFill>
          <a:blip r:embed="rId3">
            <a:alphaModFix/>
          </a:blip>
          <a:stretch>
            <a:fillRect/>
          </a:stretch>
        </p:blipFill>
        <p:spPr>
          <a:xfrm>
            <a:off x="4586925" y="2246875"/>
            <a:ext cx="4161525" cy="3636975"/>
          </a:xfrm>
          <a:prstGeom prst="rect">
            <a:avLst/>
          </a:prstGeom>
          <a:noFill/>
          <a:ln cap="flat" cmpd="sng" w="19050">
            <a:solidFill>
              <a:srgbClr val="000000"/>
            </a:solidFill>
            <a:prstDash val="solid"/>
            <a:round/>
            <a:headEnd len="sm" w="sm" type="none"/>
            <a:tailEnd len="sm" w="sm" type="none"/>
          </a:ln>
        </p:spPr>
      </p:pic>
      <p:sp>
        <p:nvSpPr>
          <p:cNvPr id="663" name="Google Shape;663;p93"/>
          <p:cNvSpPr txBox="1"/>
          <p:nvPr/>
        </p:nvSpPr>
        <p:spPr>
          <a:xfrm>
            <a:off x="325450" y="2601175"/>
            <a:ext cx="4073400" cy="3887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8"/>
            </a:pPr>
            <a:r>
              <a:rPr lang="en" sz="1800">
                <a:latin typeface="Open Sans"/>
                <a:ea typeface="Open Sans"/>
                <a:cs typeface="Open Sans"/>
                <a:sym typeface="Open Sans"/>
              </a:rPr>
              <a:t>Type “suggestion” into the Search bar and hit </a:t>
            </a:r>
            <a:r>
              <a:rPr b="1" lang="en" sz="1800">
                <a:solidFill>
                  <a:srgbClr val="5EA5E5"/>
                </a:solidFill>
                <a:latin typeface="Open Sans"/>
                <a:ea typeface="Open Sans"/>
                <a:cs typeface="Open Sans"/>
                <a:sym typeface="Open Sans"/>
              </a:rPr>
              <a:t>Enter</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50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startAt="8"/>
            </a:pPr>
            <a:r>
              <a:rPr lang="en" sz="1800">
                <a:latin typeface="Open Sans"/>
                <a:ea typeface="Open Sans"/>
                <a:cs typeface="Open Sans"/>
                <a:sym typeface="Open Sans"/>
              </a:rPr>
              <a:t>You will see how many times in the presentation “suggestion” is said. </a:t>
            </a:r>
            <a:endParaRPr sz="1800">
              <a:latin typeface="Open Sans"/>
              <a:ea typeface="Open Sans"/>
              <a:cs typeface="Open Sans"/>
              <a:sym typeface="Open Sans"/>
            </a:endParaRPr>
          </a:p>
        </p:txBody>
      </p:sp>
      <p:sp>
        <p:nvSpPr>
          <p:cNvPr id="664" name="Google Shape;664;p9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An Indexed Video</a:t>
            </a:r>
            <a:endParaRPr b="1" sz="3000">
              <a:solidFill>
                <a:srgbClr val="000000"/>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pic>
        <p:nvPicPr>
          <p:cNvPr id="669" name="Google Shape;669;p94"/>
          <p:cNvPicPr preferRelativeResize="0"/>
          <p:nvPr/>
        </p:nvPicPr>
        <p:blipFill>
          <a:blip r:embed="rId3">
            <a:alphaModFix/>
          </a:blip>
          <a:stretch>
            <a:fillRect/>
          </a:stretch>
        </p:blipFill>
        <p:spPr>
          <a:xfrm>
            <a:off x="4450675" y="2188550"/>
            <a:ext cx="4326976" cy="3753225"/>
          </a:xfrm>
          <a:prstGeom prst="rect">
            <a:avLst/>
          </a:prstGeom>
          <a:noFill/>
          <a:ln cap="flat" cmpd="sng" w="19050">
            <a:solidFill>
              <a:srgbClr val="000000"/>
            </a:solidFill>
            <a:prstDash val="solid"/>
            <a:round/>
            <a:headEnd len="sm" w="sm" type="none"/>
            <a:tailEnd len="sm" w="sm" type="none"/>
          </a:ln>
        </p:spPr>
      </p:pic>
      <p:sp>
        <p:nvSpPr>
          <p:cNvPr id="670" name="Google Shape;670;p94"/>
          <p:cNvSpPr txBox="1"/>
          <p:nvPr/>
        </p:nvSpPr>
        <p:spPr>
          <a:xfrm>
            <a:off x="377275" y="2871588"/>
            <a:ext cx="4073400" cy="3887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Translate</a:t>
            </a:r>
            <a:r>
              <a:rPr lang="en" sz="1800">
                <a:latin typeface="Open Sans"/>
                <a:ea typeface="Open Sans"/>
                <a:cs typeface="Open Sans"/>
                <a:sym typeface="Open Sans"/>
              </a:rPr>
              <a:t> and select a language other than English to see the Video Indexer’s translation capabilities.</a:t>
            </a:r>
            <a:endParaRPr sz="1800">
              <a:latin typeface="Open Sans"/>
              <a:ea typeface="Open Sans"/>
              <a:cs typeface="Open Sans"/>
              <a:sym typeface="Open Sans"/>
            </a:endParaRPr>
          </a:p>
        </p:txBody>
      </p:sp>
      <p:sp>
        <p:nvSpPr>
          <p:cNvPr id="671" name="Google Shape;671;p9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Explore An Indexed Video</a:t>
            </a:r>
            <a:endParaRPr b="1" sz="3000">
              <a:solidFill>
                <a:srgbClr val="000000"/>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9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95"/>
          <p:cNvSpPr txBox="1"/>
          <p:nvPr/>
        </p:nvSpPr>
        <p:spPr>
          <a:xfrm>
            <a:off x="710100" y="1665150"/>
            <a:ext cx="77238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that you know the power of the Video Indexer tool, we're going to use the Video Indexer API to create a web app that can analyze videos! </a:t>
            </a:r>
            <a:r>
              <a:rPr b="1" lang="en" sz="2800">
                <a:solidFill>
                  <a:schemeClr val="lt1"/>
                </a:solidFill>
                <a:latin typeface="Open Sans"/>
                <a:ea typeface="Open Sans"/>
                <a:cs typeface="Open Sans"/>
                <a:sym typeface="Open Sans"/>
              </a:rPr>
              <a:t> </a:t>
            </a:r>
            <a:endParaRPr b="1" sz="2800">
              <a:solidFill>
                <a:schemeClr val="lt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96"/>
          <p:cNvSpPr txBox="1"/>
          <p:nvPr/>
        </p:nvSpPr>
        <p:spPr>
          <a:xfrm>
            <a:off x="994500" y="710325"/>
            <a:ext cx="73359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Table of Contents</a:t>
            </a:r>
            <a:endParaRPr b="1" sz="4800">
              <a:latin typeface="Open Sans"/>
              <a:ea typeface="Open Sans"/>
              <a:cs typeface="Open Sans"/>
              <a:sym typeface="Open Sans"/>
            </a:endParaRPr>
          </a:p>
        </p:txBody>
      </p:sp>
      <p:sp>
        <p:nvSpPr>
          <p:cNvPr id="683" name="Google Shape;683;p96"/>
          <p:cNvSpPr txBox="1"/>
          <p:nvPr/>
        </p:nvSpPr>
        <p:spPr>
          <a:xfrm>
            <a:off x="942900" y="1811625"/>
            <a:ext cx="7439100" cy="4236300"/>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Introduction to Video Indexers</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Index a Collection of Videos</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Explore Indexed Video Insights</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Create a Video Indexer API subscription</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Build an app that uses Video Indexer</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Review &amp; Quiz</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Next Steps</a:t>
            </a:r>
            <a:endParaRPr sz="2600">
              <a:latin typeface="Open Sans"/>
              <a:ea typeface="Open Sans"/>
              <a:cs typeface="Open Sans"/>
              <a:sym typeface="Open Sans"/>
            </a:endParaRPr>
          </a:p>
        </p:txBody>
      </p:sp>
      <p:sp>
        <p:nvSpPr>
          <p:cNvPr id="684" name="Google Shape;684;p96"/>
          <p:cNvSpPr/>
          <p:nvPr/>
        </p:nvSpPr>
        <p:spPr>
          <a:xfrm>
            <a:off x="271225" y="3750606"/>
            <a:ext cx="606900" cy="271200"/>
          </a:xfrm>
          <a:prstGeom prst="homePlate">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97"/>
          <p:cNvSpPr txBox="1"/>
          <p:nvPr/>
        </p:nvSpPr>
        <p:spPr>
          <a:xfrm>
            <a:off x="764588" y="2230325"/>
            <a:ext cx="2466900" cy="13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Video Indexer </a:t>
            </a:r>
            <a:r>
              <a:rPr b="1" lang="en" sz="3000">
                <a:latin typeface="Open Sans"/>
                <a:ea typeface="Open Sans"/>
                <a:cs typeface="Open Sans"/>
                <a:sym typeface="Open Sans"/>
              </a:rPr>
              <a:t>API</a:t>
            </a:r>
            <a:r>
              <a:rPr b="1" lang="en" sz="3000">
                <a:latin typeface="Open Sans"/>
                <a:ea typeface="Open Sans"/>
                <a:cs typeface="Open Sans"/>
                <a:sym typeface="Open Sans"/>
              </a:rPr>
              <a:t> </a:t>
            </a:r>
            <a:r>
              <a:rPr b="1" lang="en" sz="3000">
                <a:latin typeface="Open Sans"/>
                <a:ea typeface="Open Sans"/>
                <a:cs typeface="Open Sans"/>
                <a:sym typeface="Open Sans"/>
              </a:rPr>
              <a:t>Subscription</a:t>
            </a:r>
            <a:endParaRPr b="1" sz="3000">
              <a:solidFill>
                <a:srgbClr val="000000"/>
              </a:solidFill>
              <a:latin typeface="Open Sans"/>
              <a:ea typeface="Open Sans"/>
              <a:cs typeface="Open Sans"/>
              <a:sym typeface="Open Sans"/>
            </a:endParaRPr>
          </a:p>
        </p:txBody>
      </p:sp>
      <p:sp>
        <p:nvSpPr>
          <p:cNvPr id="691" name="Google Shape;691;p97"/>
          <p:cNvSpPr txBox="1"/>
          <p:nvPr/>
        </p:nvSpPr>
        <p:spPr>
          <a:xfrm>
            <a:off x="819600" y="2370575"/>
            <a:ext cx="7428600" cy="1373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Navigate to the URL above to open the </a:t>
            </a:r>
            <a:r>
              <a:rPr b="1" lang="en" sz="1800">
                <a:latin typeface="Open Sans"/>
                <a:ea typeface="Open Sans"/>
                <a:cs typeface="Open Sans"/>
                <a:sym typeface="Open Sans"/>
              </a:rPr>
              <a:t>Video Indexer Developer Portal</a:t>
            </a:r>
            <a:r>
              <a:rPr lang="en" sz="1800">
                <a:latin typeface="Open Sans"/>
                <a:ea typeface="Open Sans"/>
                <a:cs typeface="Open Sans"/>
                <a:sym typeface="Open Sans"/>
              </a:rPr>
              <a:t> portal.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Sign-In</a:t>
            </a:r>
            <a:endParaRPr b="1" sz="1800">
              <a:solidFill>
                <a:srgbClr val="5EA5E5"/>
              </a:solidFill>
              <a:latin typeface="Open Sans"/>
              <a:ea typeface="Open Sans"/>
              <a:cs typeface="Open Sans"/>
              <a:sym typeface="Open Sans"/>
            </a:endParaRPr>
          </a:p>
        </p:txBody>
      </p:sp>
      <p:pic>
        <p:nvPicPr>
          <p:cNvPr id="692" name="Google Shape;692;p97"/>
          <p:cNvPicPr preferRelativeResize="0"/>
          <p:nvPr/>
        </p:nvPicPr>
        <p:blipFill>
          <a:blip r:embed="rId3">
            <a:alphaModFix/>
          </a:blip>
          <a:stretch>
            <a:fillRect/>
          </a:stretch>
        </p:blipFill>
        <p:spPr>
          <a:xfrm>
            <a:off x="630188" y="4161852"/>
            <a:ext cx="7883624" cy="2093525"/>
          </a:xfrm>
          <a:prstGeom prst="rect">
            <a:avLst/>
          </a:prstGeom>
          <a:noFill/>
          <a:ln cap="flat" cmpd="sng" w="19050">
            <a:solidFill>
              <a:srgbClr val="000000"/>
            </a:solidFill>
            <a:prstDash val="solid"/>
            <a:round/>
            <a:headEnd len="sm" w="sm" type="none"/>
            <a:tailEnd len="sm" w="sm" type="none"/>
          </a:ln>
        </p:spPr>
      </p:pic>
      <p:sp>
        <p:nvSpPr>
          <p:cNvPr id="693" name="Google Shape;693;p97"/>
          <p:cNvSpPr/>
          <p:nvPr/>
        </p:nvSpPr>
        <p:spPr>
          <a:xfrm>
            <a:off x="679650" y="1458125"/>
            <a:ext cx="77085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http://mlhlocal.host/indexer-api</a:t>
            </a:r>
            <a:endParaRPr sz="2800">
              <a:solidFill>
                <a:srgbClr val="EAEAEA"/>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98"/>
          <p:cNvSpPr txBox="1"/>
          <p:nvPr/>
        </p:nvSpPr>
        <p:spPr>
          <a:xfrm>
            <a:off x="764588" y="2230325"/>
            <a:ext cx="2466900" cy="13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9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Video Indexer </a:t>
            </a:r>
            <a:r>
              <a:rPr b="1" lang="en" sz="3000">
                <a:latin typeface="Open Sans"/>
                <a:ea typeface="Open Sans"/>
                <a:cs typeface="Open Sans"/>
                <a:sym typeface="Open Sans"/>
              </a:rPr>
              <a:t>API</a:t>
            </a:r>
            <a:r>
              <a:rPr b="1" lang="en" sz="3000">
                <a:latin typeface="Open Sans"/>
                <a:ea typeface="Open Sans"/>
                <a:cs typeface="Open Sans"/>
                <a:sym typeface="Open Sans"/>
              </a:rPr>
              <a:t> </a:t>
            </a:r>
            <a:r>
              <a:rPr b="1" lang="en" sz="3000">
                <a:latin typeface="Open Sans"/>
                <a:ea typeface="Open Sans"/>
                <a:cs typeface="Open Sans"/>
                <a:sym typeface="Open Sans"/>
              </a:rPr>
              <a:t>Subscription</a:t>
            </a:r>
            <a:endParaRPr b="1" sz="3000">
              <a:solidFill>
                <a:srgbClr val="000000"/>
              </a:solidFill>
              <a:latin typeface="Open Sans"/>
              <a:ea typeface="Open Sans"/>
              <a:cs typeface="Open Sans"/>
              <a:sym typeface="Open Sans"/>
            </a:endParaRPr>
          </a:p>
        </p:txBody>
      </p:sp>
      <p:sp>
        <p:nvSpPr>
          <p:cNvPr id="700" name="Google Shape;700;p98"/>
          <p:cNvSpPr txBox="1"/>
          <p:nvPr/>
        </p:nvSpPr>
        <p:spPr>
          <a:xfrm>
            <a:off x="320250" y="1501175"/>
            <a:ext cx="8503500" cy="13737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SzPts val="1800"/>
              <a:buFont typeface="Open Sans"/>
              <a:buAutoNum type="arabicPeriod" startAt="3"/>
            </a:pPr>
            <a:r>
              <a:rPr lang="en" sz="1800">
                <a:latin typeface="Open Sans"/>
                <a:ea typeface="Open Sans"/>
                <a:cs typeface="Open Sans"/>
                <a:sym typeface="Open Sans"/>
              </a:rPr>
              <a:t>You MUST sign in with the Live or Outlook account you just made.</a:t>
            </a:r>
            <a:r>
              <a:rPr lang="en" sz="2200">
                <a:latin typeface="Open Sans"/>
                <a:ea typeface="Open Sans"/>
                <a:cs typeface="Open Sans"/>
                <a:sym typeface="Open Sans"/>
              </a:rPr>
              <a:t> </a:t>
            </a:r>
            <a:endParaRPr sz="2200">
              <a:latin typeface="Open Sans"/>
              <a:ea typeface="Open Sans"/>
              <a:cs typeface="Open Sans"/>
              <a:sym typeface="Open Sans"/>
            </a:endParaRPr>
          </a:p>
        </p:txBody>
      </p:sp>
      <p:pic>
        <p:nvPicPr>
          <p:cNvPr id="701" name="Google Shape;701;p98"/>
          <p:cNvPicPr preferRelativeResize="0"/>
          <p:nvPr/>
        </p:nvPicPr>
        <p:blipFill>
          <a:blip r:embed="rId3">
            <a:alphaModFix/>
          </a:blip>
          <a:stretch>
            <a:fillRect/>
          </a:stretch>
        </p:blipFill>
        <p:spPr>
          <a:xfrm>
            <a:off x="2504546" y="2426400"/>
            <a:ext cx="4134901" cy="39682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4"/>
          <p:cNvSpPr/>
          <p:nvPr/>
        </p:nvSpPr>
        <p:spPr>
          <a:xfrm>
            <a:off x="550925" y="2139250"/>
            <a:ext cx="606900" cy="271200"/>
          </a:xfrm>
          <a:prstGeom prst="homePlate">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99"/>
          <p:cNvSpPr txBox="1"/>
          <p:nvPr/>
        </p:nvSpPr>
        <p:spPr>
          <a:xfrm>
            <a:off x="764588" y="2230325"/>
            <a:ext cx="2466900" cy="13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Video Indexer </a:t>
            </a:r>
            <a:r>
              <a:rPr b="1" lang="en" sz="3000">
                <a:latin typeface="Open Sans"/>
                <a:ea typeface="Open Sans"/>
                <a:cs typeface="Open Sans"/>
                <a:sym typeface="Open Sans"/>
              </a:rPr>
              <a:t>API</a:t>
            </a:r>
            <a:r>
              <a:rPr b="1" lang="en" sz="3000">
                <a:latin typeface="Open Sans"/>
                <a:ea typeface="Open Sans"/>
                <a:cs typeface="Open Sans"/>
                <a:sym typeface="Open Sans"/>
              </a:rPr>
              <a:t> </a:t>
            </a:r>
            <a:r>
              <a:rPr b="1" lang="en" sz="3000">
                <a:latin typeface="Open Sans"/>
                <a:ea typeface="Open Sans"/>
                <a:cs typeface="Open Sans"/>
                <a:sym typeface="Open Sans"/>
              </a:rPr>
              <a:t>Subscription</a:t>
            </a:r>
            <a:endParaRPr b="1" sz="3000">
              <a:solidFill>
                <a:srgbClr val="000000"/>
              </a:solidFill>
              <a:latin typeface="Open Sans"/>
              <a:ea typeface="Open Sans"/>
              <a:cs typeface="Open Sans"/>
              <a:sym typeface="Open Sans"/>
            </a:endParaRPr>
          </a:p>
        </p:txBody>
      </p:sp>
      <p:sp>
        <p:nvSpPr>
          <p:cNvPr id="708" name="Google Shape;708;p99"/>
          <p:cNvSpPr txBox="1"/>
          <p:nvPr/>
        </p:nvSpPr>
        <p:spPr>
          <a:xfrm>
            <a:off x="320250" y="1364825"/>
            <a:ext cx="8503500" cy="4511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4"/>
            </a:pPr>
            <a:r>
              <a:rPr lang="en" sz="1800">
                <a:latin typeface="Open Sans"/>
                <a:ea typeface="Open Sans"/>
                <a:cs typeface="Open Sans"/>
                <a:sym typeface="Open Sans"/>
              </a:rPr>
              <a:t>If you are automatically signed in, confirm your accounts match. Select your username, then Profile.</a:t>
            </a:r>
            <a:br>
              <a:rPr lang="en" sz="1800">
                <a:latin typeface="Open Sans"/>
                <a:ea typeface="Open Sans"/>
                <a:cs typeface="Open Sans"/>
                <a:sym typeface="Open Sans"/>
              </a:rPr>
            </a:br>
            <a:br>
              <a:rPr lang="en" sz="1800">
                <a:latin typeface="Open Sans"/>
                <a:ea typeface="Open Sans"/>
                <a:cs typeface="Open Sans"/>
                <a:sym typeface="Open Sans"/>
              </a:rPr>
            </a:br>
            <a:br>
              <a:rPr lang="en" sz="1800">
                <a:latin typeface="Open Sans"/>
                <a:ea typeface="Open Sans"/>
                <a:cs typeface="Open Sans"/>
                <a:sym typeface="Open Sans"/>
              </a:rPr>
            </a:br>
            <a:br>
              <a:rPr lang="en" sz="1800">
                <a:latin typeface="Open Sans"/>
                <a:ea typeface="Open Sans"/>
                <a:cs typeface="Open Sans"/>
                <a:sym typeface="Open Sans"/>
              </a:rPr>
            </a:br>
            <a:br>
              <a:rPr lang="en" sz="1800">
                <a:latin typeface="Open Sans"/>
                <a:ea typeface="Open Sans"/>
                <a:cs typeface="Open Sans"/>
                <a:sym typeface="Open Sans"/>
              </a:rPr>
            </a:br>
            <a:br>
              <a:rPr lang="en" sz="1800">
                <a:latin typeface="Open Sans"/>
                <a:ea typeface="Open Sans"/>
                <a:cs typeface="Open Sans"/>
                <a:sym typeface="Open Sans"/>
              </a:rPr>
            </a:br>
            <a:endParaRPr sz="10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startAt="4"/>
            </a:pPr>
            <a:r>
              <a:rPr lang="en" sz="1800">
                <a:latin typeface="Open Sans"/>
                <a:ea typeface="Open Sans"/>
                <a:cs typeface="Open Sans"/>
                <a:sym typeface="Open Sans"/>
              </a:rPr>
              <a:t>Confirm the email in your Profile matches the email you used to sign into VideoIndexer. </a:t>
            </a:r>
            <a:endParaRPr sz="1800">
              <a:latin typeface="Open Sans"/>
              <a:ea typeface="Open Sans"/>
              <a:cs typeface="Open Sans"/>
              <a:sym typeface="Open Sans"/>
            </a:endParaRPr>
          </a:p>
        </p:txBody>
      </p:sp>
      <p:pic>
        <p:nvPicPr>
          <p:cNvPr id="709" name="Google Shape;709;p99"/>
          <p:cNvPicPr preferRelativeResize="0"/>
          <p:nvPr/>
        </p:nvPicPr>
        <p:blipFill rotWithShape="1">
          <a:blip r:embed="rId3">
            <a:alphaModFix/>
          </a:blip>
          <a:srcRect b="28921" l="0" r="0" t="0"/>
          <a:stretch/>
        </p:blipFill>
        <p:spPr>
          <a:xfrm>
            <a:off x="844950" y="2424575"/>
            <a:ext cx="7454102" cy="1770124"/>
          </a:xfrm>
          <a:prstGeom prst="rect">
            <a:avLst/>
          </a:prstGeom>
          <a:noFill/>
          <a:ln cap="flat" cmpd="sng" w="19050">
            <a:solidFill>
              <a:srgbClr val="000000"/>
            </a:solidFill>
            <a:prstDash val="solid"/>
            <a:round/>
            <a:headEnd len="sm" w="sm" type="none"/>
            <a:tailEnd len="sm" w="sm" type="none"/>
          </a:ln>
        </p:spPr>
      </p:pic>
      <p:pic>
        <p:nvPicPr>
          <p:cNvPr id="710" name="Google Shape;710;p99"/>
          <p:cNvPicPr preferRelativeResize="0"/>
          <p:nvPr/>
        </p:nvPicPr>
        <p:blipFill rotWithShape="1">
          <a:blip r:embed="rId4">
            <a:alphaModFix/>
          </a:blip>
          <a:srcRect b="0" l="0" r="0" t="51630"/>
          <a:stretch/>
        </p:blipFill>
        <p:spPr>
          <a:xfrm>
            <a:off x="2458875" y="5369150"/>
            <a:ext cx="4226249" cy="118942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10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Video Indexer </a:t>
            </a:r>
            <a:r>
              <a:rPr b="1" lang="en" sz="3000">
                <a:latin typeface="Open Sans"/>
                <a:ea typeface="Open Sans"/>
                <a:cs typeface="Open Sans"/>
                <a:sym typeface="Open Sans"/>
              </a:rPr>
              <a:t>API</a:t>
            </a:r>
            <a:r>
              <a:rPr b="1" lang="en" sz="3000">
                <a:latin typeface="Open Sans"/>
                <a:ea typeface="Open Sans"/>
                <a:cs typeface="Open Sans"/>
                <a:sym typeface="Open Sans"/>
              </a:rPr>
              <a:t> Subscription</a:t>
            </a:r>
            <a:endParaRPr b="1" sz="3000">
              <a:solidFill>
                <a:srgbClr val="000000"/>
              </a:solidFill>
              <a:latin typeface="Open Sans"/>
              <a:ea typeface="Open Sans"/>
              <a:cs typeface="Open Sans"/>
              <a:sym typeface="Open Sans"/>
            </a:endParaRPr>
          </a:p>
        </p:txBody>
      </p:sp>
      <p:sp>
        <p:nvSpPr>
          <p:cNvPr id="716" name="Google Shape;716;p100"/>
          <p:cNvSpPr txBox="1"/>
          <p:nvPr/>
        </p:nvSpPr>
        <p:spPr>
          <a:xfrm>
            <a:off x="435525" y="1932975"/>
            <a:ext cx="4037400" cy="483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AutoNum type="arabicPeriod" startAt="6"/>
            </a:pPr>
            <a:r>
              <a:rPr lang="en" sz="1800">
                <a:latin typeface="Open Sans"/>
                <a:ea typeface="Open Sans"/>
                <a:cs typeface="Open Sans"/>
                <a:sym typeface="Open Sans"/>
              </a:rPr>
              <a:t>Now, let's get your </a:t>
            </a:r>
            <a:r>
              <a:rPr lang="en" sz="1800">
                <a:latin typeface="Open Sans"/>
                <a:ea typeface="Open Sans"/>
                <a:cs typeface="Open Sans"/>
                <a:sym typeface="Open Sans"/>
              </a:rPr>
              <a:t>API keys. </a:t>
            </a:r>
            <a:br>
              <a:rPr lang="en" sz="1800">
                <a:latin typeface="Open Sans"/>
                <a:ea typeface="Open Sans"/>
                <a:cs typeface="Open Sans"/>
                <a:sym typeface="Open Sans"/>
              </a:rPr>
            </a:br>
            <a:br>
              <a:rPr lang="en" sz="1800">
                <a:latin typeface="Open Sans"/>
                <a:ea typeface="Open Sans"/>
                <a:cs typeface="Open Sans"/>
                <a:sym typeface="Open Sans"/>
              </a:rPr>
            </a:b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Products</a:t>
            </a:r>
            <a:r>
              <a:rPr lang="en" sz="1800">
                <a:latin typeface="Open Sans"/>
                <a:ea typeface="Open Sans"/>
                <a:cs typeface="Open Sans"/>
                <a:sym typeface="Open Sans"/>
              </a:rPr>
              <a:t> followed by </a:t>
            </a:r>
            <a:r>
              <a:rPr b="1" lang="en" sz="1800">
                <a:solidFill>
                  <a:srgbClr val="5EA5E5"/>
                </a:solidFill>
                <a:latin typeface="Open Sans"/>
                <a:ea typeface="Open Sans"/>
                <a:cs typeface="Open Sans"/>
                <a:sym typeface="Open Sans"/>
              </a:rPr>
              <a:t>Authorization</a:t>
            </a:r>
            <a:r>
              <a:rPr b="1" lang="en" sz="1800">
                <a:latin typeface="Open Sans"/>
                <a:ea typeface="Open Sans"/>
                <a:cs typeface="Open Sans"/>
                <a:sym typeface="Open Sans"/>
              </a:rPr>
              <a:t>. </a:t>
            </a:r>
            <a:br>
              <a:rPr b="1" lang="en" sz="1800">
                <a:latin typeface="Open Sans"/>
                <a:ea typeface="Open Sans"/>
                <a:cs typeface="Open Sans"/>
                <a:sym typeface="Open Sans"/>
              </a:rPr>
            </a:br>
            <a:endParaRPr b="1"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b="1"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b="1"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b="1"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b="1"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AutoNum type="arabicPeriod" startAt="6"/>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Product Authorization subscription</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717" name="Google Shape;717;p100"/>
          <p:cNvPicPr preferRelativeResize="0"/>
          <p:nvPr/>
        </p:nvPicPr>
        <p:blipFill>
          <a:blip r:embed="rId3">
            <a:alphaModFix/>
          </a:blip>
          <a:stretch>
            <a:fillRect/>
          </a:stretch>
        </p:blipFill>
        <p:spPr>
          <a:xfrm>
            <a:off x="4817875" y="1560000"/>
            <a:ext cx="3657899" cy="2022600"/>
          </a:xfrm>
          <a:prstGeom prst="rect">
            <a:avLst/>
          </a:prstGeom>
          <a:noFill/>
          <a:ln cap="flat" cmpd="sng" w="19050">
            <a:solidFill>
              <a:srgbClr val="000000"/>
            </a:solidFill>
            <a:prstDash val="solid"/>
            <a:round/>
            <a:headEnd len="sm" w="sm" type="none"/>
            <a:tailEnd len="sm" w="sm" type="none"/>
          </a:ln>
        </p:spPr>
      </p:pic>
      <p:pic>
        <p:nvPicPr>
          <p:cNvPr id="718" name="Google Shape;718;p100"/>
          <p:cNvPicPr preferRelativeResize="0"/>
          <p:nvPr/>
        </p:nvPicPr>
        <p:blipFill>
          <a:blip r:embed="rId4">
            <a:alphaModFix/>
          </a:blip>
          <a:stretch>
            <a:fillRect/>
          </a:stretch>
        </p:blipFill>
        <p:spPr>
          <a:xfrm>
            <a:off x="4817877" y="3651350"/>
            <a:ext cx="3657900" cy="2916778"/>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10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Video Indexer </a:t>
            </a:r>
            <a:r>
              <a:rPr b="1" lang="en" sz="3000">
                <a:latin typeface="Open Sans"/>
                <a:ea typeface="Open Sans"/>
                <a:cs typeface="Open Sans"/>
                <a:sym typeface="Open Sans"/>
              </a:rPr>
              <a:t>API</a:t>
            </a:r>
            <a:r>
              <a:rPr b="1" lang="en" sz="3000">
                <a:latin typeface="Open Sans"/>
                <a:ea typeface="Open Sans"/>
                <a:cs typeface="Open Sans"/>
                <a:sym typeface="Open Sans"/>
              </a:rPr>
              <a:t> Subscription</a:t>
            </a:r>
            <a:endParaRPr b="1" sz="3000">
              <a:solidFill>
                <a:srgbClr val="000000"/>
              </a:solidFill>
              <a:latin typeface="Open Sans"/>
              <a:ea typeface="Open Sans"/>
              <a:cs typeface="Open Sans"/>
              <a:sym typeface="Open Sans"/>
            </a:endParaRPr>
          </a:p>
        </p:txBody>
      </p:sp>
      <p:sp>
        <p:nvSpPr>
          <p:cNvPr id="724" name="Google Shape;724;p101"/>
          <p:cNvSpPr txBox="1"/>
          <p:nvPr/>
        </p:nvSpPr>
        <p:spPr>
          <a:xfrm>
            <a:off x="808200" y="1641550"/>
            <a:ext cx="7527600" cy="2704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Show</a:t>
            </a:r>
            <a:r>
              <a:rPr b="1" lang="en" sz="1800">
                <a:latin typeface="Open Sans"/>
                <a:ea typeface="Open Sans"/>
                <a:cs typeface="Open Sans"/>
                <a:sym typeface="Open Sans"/>
              </a:rPr>
              <a:t> </a:t>
            </a:r>
            <a:r>
              <a:rPr lang="en" sz="1800">
                <a:latin typeface="Open Sans"/>
                <a:ea typeface="Open Sans"/>
                <a:cs typeface="Open Sans"/>
                <a:sym typeface="Open Sans"/>
              </a:rPr>
              <a:t>to the right of “Primary Key.” Copy the API key to the clipboard, then click </a:t>
            </a:r>
            <a:r>
              <a:rPr b="1" lang="en" sz="1800">
                <a:solidFill>
                  <a:srgbClr val="5EA5E5"/>
                </a:solidFill>
                <a:latin typeface="Open Sans"/>
                <a:ea typeface="Open Sans"/>
                <a:cs typeface="Open Sans"/>
                <a:sym typeface="Open Sans"/>
              </a:rPr>
              <a:t>Hide</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725" name="Google Shape;725;p101"/>
          <p:cNvPicPr preferRelativeResize="0"/>
          <p:nvPr/>
        </p:nvPicPr>
        <p:blipFill>
          <a:blip r:embed="rId3">
            <a:alphaModFix/>
          </a:blip>
          <a:stretch>
            <a:fillRect/>
          </a:stretch>
        </p:blipFill>
        <p:spPr>
          <a:xfrm>
            <a:off x="683900" y="2916475"/>
            <a:ext cx="7776199" cy="280272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02"/>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2"/>
          <p:cNvSpPr txBox="1"/>
          <p:nvPr/>
        </p:nvSpPr>
        <p:spPr>
          <a:xfrm>
            <a:off x="710100" y="1665150"/>
            <a:ext cx="77238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Why did you just copy that key?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You'll need that to add to the Video Indexer app we're about to build!</a:t>
            </a:r>
            <a:endParaRPr b="1" sz="2800">
              <a:solidFill>
                <a:schemeClr val="lt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03"/>
          <p:cNvSpPr txBox="1"/>
          <p:nvPr/>
        </p:nvSpPr>
        <p:spPr>
          <a:xfrm>
            <a:off x="994500" y="710325"/>
            <a:ext cx="73359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latin typeface="Open Sans"/>
                <a:ea typeface="Open Sans"/>
                <a:cs typeface="Open Sans"/>
                <a:sym typeface="Open Sans"/>
              </a:rPr>
              <a:t>Table of Contents</a:t>
            </a:r>
            <a:endParaRPr b="1" sz="4800">
              <a:latin typeface="Open Sans"/>
              <a:ea typeface="Open Sans"/>
              <a:cs typeface="Open Sans"/>
              <a:sym typeface="Open Sans"/>
            </a:endParaRPr>
          </a:p>
        </p:txBody>
      </p:sp>
      <p:sp>
        <p:nvSpPr>
          <p:cNvPr id="737" name="Google Shape;737;p103"/>
          <p:cNvSpPr txBox="1"/>
          <p:nvPr/>
        </p:nvSpPr>
        <p:spPr>
          <a:xfrm>
            <a:off x="942900" y="1811625"/>
            <a:ext cx="7439100" cy="4236300"/>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Introduction to Video Indexers</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Index a Collection of Videos</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Explore Indexed Video Insights</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Create a Video Indexer API subscription</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Build an app that uses Video Indexer</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Review &amp; Quiz</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Next Steps</a:t>
            </a:r>
            <a:endParaRPr sz="2600">
              <a:latin typeface="Open Sans"/>
              <a:ea typeface="Open Sans"/>
              <a:cs typeface="Open Sans"/>
              <a:sym typeface="Open Sans"/>
            </a:endParaRPr>
          </a:p>
        </p:txBody>
      </p:sp>
      <p:sp>
        <p:nvSpPr>
          <p:cNvPr id="738" name="Google Shape;738;p103"/>
          <p:cNvSpPr/>
          <p:nvPr/>
        </p:nvSpPr>
        <p:spPr>
          <a:xfrm>
            <a:off x="271225" y="4360206"/>
            <a:ext cx="606900" cy="271200"/>
          </a:xfrm>
          <a:prstGeom prst="homePlate">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0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4"/>
          <p:cNvSpPr txBox="1"/>
          <p:nvPr/>
        </p:nvSpPr>
        <p:spPr>
          <a:xfrm>
            <a:off x="1471050" y="1665150"/>
            <a:ext cx="6201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Great! Now let's check out the code for the app. </a:t>
            </a:r>
            <a:endParaRPr b="1" sz="2800">
              <a:solidFill>
                <a:schemeClr val="lt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0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the Video Explorer Starter Code</a:t>
            </a:r>
            <a:endParaRPr b="1" sz="3000">
              <a:solidFill>
                <a:srgbClr val="000000"/>
              </a:solidFill>
              <a:latin typeface="Open Sans"/>
              <a:ea typeface="Open Sans"/>
              <a:cs typeface="Open Sans"/>
              <a:sym typeface="Open Sans"/>
            </a:endParaRPr>
          </a:p>
        </p:txBody>
      </p:sp>
      <p:sp>
        <p:nvSpPr>
          <p:cNvPr id="750" name="Google Shape;750;p105"/>
          <p:cNvSpPr/>
          <p:nvPr/>
        </p:nvSpPr>
        <p:spPr>
          <a:xfrm>
            <a:off x="589200" y="1838788"/>
            <a:ext cx="7965600" cy="7335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AEAEA"/>
                </a:solidFill>
                <a:latin typeface="Open Sans"/>
                <a:ea typeface="Open Sans"/>
                <a:cs typeface="Open Sans"/>
                <a:sym typeface="Open Sans"/>
              </a:rPr>
              <a:t>http://mlhlocal.host/azure-video-code</a:t>
            </a:r>
            <a:endParaRPr sz="3000">
              <a:solidFill>
                <a:srgbClr val="EAEAEA"/>
              </a:solidFill>
            </a:endParaRPr>
          </a:p>
        </p:txBody>
      </p:sp>
      <p:sp>
        <p:nvSpPr>
          <p:cNvPr id="751" name="Google Shape;751;p105"/>
          <p:cNvSpPr txBox="1"/>
          <p:nvPr/>
        </p:nvSpPr>
        <p:spPr>
          <a:xfrm>
            <a:off x="758250" y="2967925"/>
            <a:ext cx="7627500" cy="33180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Navigate to the URL above.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A zip file of the code will be downloaded.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We need to unzip the file and open it in Visual Studio Code. These steps are different for MacOS and Windows – please follow the next steps </a:t>
            </a:r>
            <a:r>
              <a:rPr b="1" lang="en" sz="1800">
                <a:solidFill>
                  <a:srgbClr val="353535"/>
                </a:solidFill>
                <a:latin typeface="Open Sans"/>
                <a:ea typeface="Open Sans"/>
                <a:cs typeface="Open Sans"/>
                <a:sym typeface="Open Sans"/>
              </a:rPr>
              <a:t>very carefully</a:t>
            </a:r>
            <a:r>
              <a:rPr lang="en" sz="1800">
                <a:solidFill>
                  <a:srgbClr val="353535"/>
                </a:solidFill>
                <a:latin typeface="Open Sans"/>
                <a:ea typeface="Open Sans"/>
                <a:cs typeface="Open Sans"/>
                <a:sym typeface="Open Sans"/>
              </a:rPr>
              <a:t> depending on your operating system!</a:t>
            </a:r>
            <a:endParaRPr sz="1800">
              <a:solidFill>
                <a:srgbClr val="353535"/>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0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Project to Visual Studio Code: MacOS</a:t>
            </a:r>
            <a:endParaRPr b="1" sz="3000">
              <a:solidFill>
                <a:srgbClr val="000000"/>
              </a:solidFill>
              <a:latin typeface="Open Sans"/>
              <a:ea typeface="Open Sans"/>
              <a:cs typeface="Open Sans"/>
              <a:sym typeface="Open Sans"/>
            </a:endParaRPr>
          </a:p>
        </p:txBody>
      </p:sp>
      <p:sp>
        <p:nvSpPr>
          <p:cNvPr id="757" name="Google Shape;757;p106"/>
          <p:cNvSpPr txBox="1"/>
          <p:nvPr/>
        </p:nvSpPr>
        <p:spPr>
          <a:xfrm>
            <a:off x="161550" y="1804550"/>
            <a:ext cx="3704400" cy="4624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Click the downloaded zip file. It will be automatically unzipped.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latin typeface="Open Sans"/>
                <a:ea typeface="Open Sans"/>
                <a:cs typeface="Open Sans"/>
                <a:sym typeface="Open Sans"/>
              </a:rPr>
              <a:t>In Visual Studio Code, Click</a:t>
            </a:r>
            <a:r>
              <a:rPr lang="en" sz="1800">
                <a:solidFill>
                  <a:srgbClr val="353535"/>
                </a:solidFill>
                <a:latin typeface="Open Sans"/>
                <a:ea typeface="Open Sans"/>
                <a:cs typeface="Open Sans"/>
                <a:sym typeface="Open Sans"/>
              </a:rPr>
              <a:t> </a:t>
            </a:r>
            <a:r>
              <a:rPr b="1" lang="en" sz="1800">
                <a:solidFill>
                  <a:srgbClr val="5EA5E5"/>
                </a:solidFill>
                <a:latin typeface="Open Sans"/>
                <a:ea typeface="Open Sans"/>
                <a:cs typeface="Open Sans"/>
                <a:sym typeface="Open Sans"/>
              </a:rPr>
              <a:t>File</a:t>
            </a:r>
            <a:r>
              <a:rPr lang="en" sz="1800">
                <a:solidFill>
                  <a:srgbClr val="353535"/>
                </a:solidFill>
                <a:latin typeface="Open Sans"/>
                <a:ea typeface="Open Sans"/>
                <a:cs typeface="Open Sans"/>
                <a:sym typeface="Open Sans"/>
              </a:rPr>
              <a:t> </a:t>
            </a:r>
            <a:r>
              <a:rPr lang="en" sz="1800">
                <a:latin typeface="Open Sans"/>
                <a:ea typeface="Open Sans"/>
                <a:cs typeface="Open Sans"/>
                <a:sym typeface="Open Sans"/>
              </a:rPr>
              <a:t>-&gt; </a:t>
            </a:r>
            <a:r>
              <a:rPr b="1" lang="en" sz="1800">
                <a:solidFill>
                  <a:srgbClr val="5EA5E5"/>
                </a:solidFill>
                <a:latin typeface="Open Sans"/>
                <a:ea typeface="Open Sans"/>
                <a:cs typeface="Open Sans"/>
                <a:sym typeface="Open Sans"/>
              </a:rPr>
              <a:t>Add Folder to Workspace</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758" name="Google Shape;758;p106"/>
          <p:cNvPicPr preferRelativeResize="0"/>
          <p:nvPr/>
        </p:nvPicPr>
        <p:blipFill>
          <a:blip r:embed="rId3">
            <a:alphaModFix/>
          </a:blip>
          <a:stretch>
            <a:fillRect/>
          </a:stretch>
        </p:blipFill>
        <p:spPr>
          <a:xfrm>
            <a:off x="3934025" y="1657125"/>
            <a:ext cx="4798505" cy="454165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0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Project to Visual Studio Code: MacOS</a:t>
            </a:r>
            <a:endParaRPr b="1" sz="3000">
              <a:solidFill>
                <a:srgbClr val="000000"/>
              </a:solidFill>
              <a:latin typeface="Open Sans"/>
              <a:ea typeface="Open Sans"/>
              <a:cs typeface="Open Sans"/>
              <a:sym typeface="Open Sans"/>
            </a:endParaRPr>
          </a:p>
        </p:txBody>
      </p:sp>
      <p:sp>
        <p:nvSpPr>
          <p:cNvPr id="764" name="Google Shape;764;p107"/>
          <p:cNvSpPr txBox="1"/>
          <p:nvPr/>
        </p:nvSpPr>
        <p:spPr>
          <a:xfrm>
            <a:off x="1536600" y="4981225"/>
            <a:ext cx="6070800" cy="1686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In the file navigator modal, navigate to Downloads.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3"/>
            </a:pPr>
            <a:r>
              <a:rPr lang="en" sz="1800">
                <a:latin typeface="Open Sans"/>
                <a:ea typeface="Open Sans"/>
                <a:cs typeface="Open Sans"/>
                <a:sym typeface="Open Sans"/>
              </a:rPr>
              <a:t>Click </a:t>
            </a:r>
            <a:r>
              <a:rPr b="1" lang="en" sz="1800">
                <a:latin typeface="Consolas"/>
                <a:ea typeface="Consolas"/>
                <a:cs typeface="Consolas"/>
                <a:sym typeface="Consolas"/>
              </a:rPr>
              <a:t>mlh-localhost-videohacker-master</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startAt="3"/>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Add</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765" name="Google Shape;765;p107"/>
          <p:cNvPicPr preferRelativeResize="0"/>
          <p:nvPr/>
        </p:nvPicPr>
        <p:blipFill rotWithShape="1">
          <a:blip r:embed="rId3">
            <a:alphaModFix/>
          </a:blip>
          <a:srcRect b="1166" l="787" r="777" t="0"/>
          <a:stretch/>
        </p:blipFill>
        <p:spPr>
          <a:xfrm>
            <a:off x="1692000" y="1525550"/>
            <a:ext cx="5676198" cy="32084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0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00000"/>
                </a:solidFill>
                <a:latin typeface="Open Sans"/>
                <a:ea typeface="Open Sans"/>
                <a:cs typeface="Open Sans"/>
                <a:sym typeface="Open Sans"/>
              </a:rPr>
              <a:t>Add Project to Visual Studio Code: Windows</a:t>
            </a:r>
            <a:endParaRPr b="1" sz="3000">
              <a:latin typeface="Open Sans"/>
              <a:ea typeface="Open Sans"/>
              <a:cs typeface="Open Sans"/>
              <a:sym typeface="Open Sans"/>
            </a:endParaRPr>
          </a:p>
        </p:txBody>
      </p:sp>
      <p:sp>
        <p:nvSpPr>
          <p:cNvPr id="771" name="Google Shape;771;p108"/>
          <p:cNvSpPr txBox="1"/>
          <p:nvPr/>
        </p:nvSpPr>
        <p:spPr>
          <a:xfrm>
            <a:off x="1293600" y="4887075"/>
            <a:ext cx="6556800" cy="186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AutoNum type="arabicPeriod"/>
            </a:pPr>
            <a:r>
              <a:rPr lang="en" sz="1800">
                <a:latin typeface="Open Sans"/>
                <a:ea typeface="Open Sans"/>
                <a:cs typeface="Open Sans"/>
                <a:sym typeface="Open Sans"/>
              </a:rPr>
              <a:t>On a Windows computer, open the Downloads folder.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Click </a:t>
            </a:r>
            <a:r>
              <a:rPr b="1" lang="en" sz="1800">
                <a:latin typeface="Consolas"/>
                <a:ea typeface="Consolas"/>
                <a:cs typeface="Consolas"/>
                <a:sym typeface="Consolas"/>
              </a:rPr>
              <a:t>mlh-localhost-videohacker-master</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15000"/>
              </a:lnSpc>
              <a:spcBef>
                <a:spcPts val="1000"/>
              </a:spcBef>
              <a:spcAft>
                <a:spcPts val="0"/>
              </a:spcAft>
              <a:buClr>
                <a:srgbClr val="353535"/>
              </a:buClr>
              <a:buSzPts val="1800"/>
              <a:buFont typeface="Open Sans"/>
              <a:buAutoNum type="arabicPeriod"/>
            </a:pPr>
            <a:r>
              <a:rPr lang="en" sz="1800">
                <a:latin typeface="Open Sans"/>
                <a:ea typeface="Open Sans"/>
                <a:cs typeface="Open Sans"/>
                <a:sym typeface="Open Sans"/>
              </a:rPr>
              <a:t>Click</a:t>
            </a:r>
            <a:r>
              <a:rPr lang="en" sz="1800">
                <a:solidFill>
                  <a:srgbClr val="353535"/>
                </a:solidFill>
                <a:latin typeface="Open Sans"/>
                <a:ea typeface="Open Sans"/>
                <a:cs typeface="Open Sans"/>
                <a:sym typeface="Open Sans"/>
              </a:rPr>
              <a:t> </a:t>
            </a:r>
            <a:r>
              <a:rPr b="1" lang="en" sz="1800">
                <a:solidFill>
                  <a:srgbClr val="5EA5E5"/>
                </a:solidFill>
                <a:latin typeface="Open Sans"/>
                <a:ea typeface="Open Sans"/>
                <a:cs typeface="Open Sans"/>
                <a:sym typeface="Open Sans"/>
              </a:rPr>
              <a:t>Extract</a:t>
            </a:r>
            <a:r>
              <a:rPr lang="en" sz="1800">
                <a:solidFill>
                  <a:srgbClr val="353535"/>
                </a:solidFill>
                <a:latin typeface="Open Sans"/>
                <a:ea typeface="Open Sans"/>
                <a:cs typeface="Open Sans"/>
                <a:sym typeface="Open Sans"/>
              </a:rPr>
              <a:t> </a:t>
            </a:r>
            <a:r>
              <a:rPr lang="en" sz="1800">
                <a:latin typeface="Open Sans"/>
                <a:ea typeface="Open Sans"/>
                <a:cs typeface="Open Sans"/>
                <a:sym typeface="Open Sans"/>
              </a:rPr>
              <a:t>at the top.</a:t>
            </a:r>
            <a:endParaRPr sz="1800">
              <a:latin typeface="Open Sans"/>
              <a:ea typeface="Open Sans"/>
              <a:cs typeface="Open Sans"/>
              <a:sym typeface="Open Sans"/>
            </a:endParaRPr>
          </a:p>
          <a:p>
            <a:pPr indent="-342900" lvl="0" marL="457200" rtl="0" algn="l">
              <a:lnSpc>
                <a:spcPct val="115000"/>
              </a:lnSpc>
              <a:spcBef>
                <a:spcPts val="1000"/>
              </a:spcBef>
              <a:spcAft>
                <a:spcPts val="1000"/>
              </a:spcAft>
              <a:buClr>
                <a:srgbClr val="353535"/>
              </a:buClr>
              <a:buSzPts val="1800"/>
              <a:buFont typeface="Open Sans"/>
              <a:buAutoNum type="arabicPeriod"/>
            </a:pPr>
            <a:r>
              <a:rPr lang="en" sz="1800">
                <a:latin typeface="Open Sans"/>
                <a:ea typeface="Open Sans"/>
                <a:cs typeface="Open Sans"/>
                <a:sym typeface="Open Sans"/>
              </a:rPr>
              <a:t>Click</a:t>
            </a:r>
            <a:r>
              <a:rPr lang="en" sz="1800">
                <a:solidFill>
                  <a:srgbClr val="353535"/>
                </a:solidFill>
                <a:latin typeface="Open Sans"/>
                <a:ea typeface="Open Sans"/>
                <a:cs typeface="Open Sans"/>
                <a:sym typeface="Open Sans"/>
              </a:rPr>
              <a:t> </a:t>
            </a:r>
            <a:r>
              <a:rPr b="1" lang="en" sz="1800">
                <a:solidFill>
                  <a:srgbClr val="5EA5E5"/>
                </a:solidFill>
                <a:latin typeface="Open Sans"/>
                <a:ea typeface="Open Sans"/>
                <a:cs typeface="Open Sans"/>
                <a:sym typeface="Open Sans"/>
              </a:rPr>
              <a:t>Extract All</a:t>
            </a:r>
            <a:r>
              <a:rPr lang="en" sz="1800">
                <a:latin typeface="Open Sans"/>
                <a:ea typeface="Open Sans"/>
                <a:cs typeface="Open Sans"/>
                <a:sym typeface="Open Sans"/>
              </a:rPr>
              <a: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pic>
        <p:nvPicPr>
          <p:cNvPr id="772" name="Google Shape;772;p108"/>
          <p:cNvPicPr preferRelativeResize="0"/>
          <p:nvPr/>
        </p:nvPicPr>
        <p:blipFill rotWithShape="1">
          <a:blip r:embed="rId3">
            <a:alphaModFix/>
          </a:blip>
          <a:srcRect b="9" l="0" r="50869" t="1273"/>
          <a:stretch/>
        </p:blipFill>
        <p:spPr>
          <a:xfrm>
            <a:off x="2478950" y="1478750"/>
            <a:ext cx="4186101" cy="33388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 You'll Be Building</a:t>
            </a:r>
            <a:endParaRPr b="1" sz="3000">
              <a:solidFill>
                <a:srgbClr val="000000"/>
              </a:solidFill>
              <a:latin typeface="Open Sans"/>
              <a:ea typeface="Open Sans"/>
              <a:cs typeface="Open Sans"/>
              <a:sym typeface="Open Sans"/>
            </a:endParaRPr>
          </a:p>
        </p:txBody>
      </p:sp>
      <p:sp>
        <p:nvSpPr>
          <p:cNvPr id="364" name="Google Shape;364;p55"/>
          <p:cNvSpPr txBox="1"/>
          <p:nvPr/>
        </p:nvSpPr>
        <p:spPr>
          <a:xfrm>
            <a:off x="791700" y="1281350"/>
            <a:ext cx="7560600" cy="1003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53535"/>
                </a:solidFill>
                <a:latin typeface="Open Sans"/>
                <a:ea typeface="Open Sans"/>
                <a:cs typeface="Open Sans"/>
                <a:sym typeface="Open Sans"/>
              </a:rPr>
              <a:t>VideoHacker is an app that allows users to search for videos matching specific keywords. How does it do this?  </a:t>
            </a:r>
            <a:endParaRPr sz="1800">
              <a:latin typeface="Open Sans"/>
              <a:ea typeface="Open Sans"/>
              <a:cs typeface="Open Sans"/>
              <a:sym typeface="Open Sans"/>
            </a:endParaRPr>
          </a:p>
        </p:txBody>
      </p:sp>
      <p:pic>
        <p:nvPicPr>
          <p:cNvPr id="365" name="Google Shape;365;p55"/>
          <p:cNvPicPr preferRelativeResize="0"/>
          <p:nvPr/>
        </p:nvPicPr>
        <p:blipFill>
          <a:blip r:embed="rId3">
            <a:alphaModFix/>
          </a:blip>
          <a:stretch>
            <a:fillRect/>
          </a:stretch>
        </p:blipFill>
        <p:spPr>
          <a:xfrm>
            <a:off x="1096563" y="2284550"/>
            <a:ext cx="6950878" cy="4304242"/>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0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00000"/>
                </a:solidFill>
                <a:latin typeface="Open Sans"/>
                <a:ea typeface="Open Sans"/>
                <a:cs typeface="Open Sans"/>
                <a:sym typeface="Open Sans"/>
              </a:rPr>
              <a:t>Add Project to Visual Studio Code: Windows</a:t>
            </a:r>
            <a:endParaRPr b="1" sz="3000">
              <a:latin typeface="Open Sans"/>
              <a:ea typeface="Open Sans"/>
              <a:cs typeface="Open Sans"/>
              <a:sym typeface="Open Sans"/>
            </a:endParaRPr>
          </a:p>
        </p:txBody>
      </p:sp>
      <p:sp>
        <p:nvSpPr>
          <p:cNvPr id="778" name="Google Shape;778;p109"/>
          <p:cNvSpPr txBox="1"/>
          <p:nvPr/>
        </p:nvSpPr>
        <p:spPr>
          <a:xfrm>
            <a:off x="161550" y="1520775"/>
            <a:ext cx="4634700" cy="49665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This screen should pop up. Delete </a:t>
            </a:r>
            <a:r>
              <a:rPr b="1" lang="en" sz="1800">
                <a:solidFill>
                  <a:srgbClr val="353535"/>
                </a:solidFill>
                <a:latin typeface="Consolas"/>
                <a:ea typeface="Consolas"/>
                <a:cs typeface="Consolas"/>
                <a:sym typeface="Consolas"/>
              </a:rPr>
              <a:t>mlh-localhost-videohacker-master</a:t>
            </a:r>
            <a:r>
              <a:rPr lang="en" sz="1800">
                <a:solidFill>
                  <a:srgbClr val="353535"/>
                </a:solidFill>
                <a:latin typeface="Open Sans"/>
                <a:ea typeface="Open Sans"/>
                <a:cs typeface="Open Sans"/>
                <a:sym typeface="Open Sans"/>
              </a:rPr>
              <a:t>. Click </a:t>
            </a:r>
            <a:r>
              <a:rPr b="1" lang="en" sz="1800">
                <a:solidFill>
                  <a:srgbClr val="5EA5E5"/>
                </a:solidFill>
                <a:latin typeface="Open Sans"/>
                <a:ea typeface="Open Sans"/>
                <a:cs typeface="Open Sans"/>
                <a:sym typeface="Open Sans"/>
              </a:rPr>
              <a:t>Extract</a:t>
            </a:r>
            <a:r>
              <a:rPr lang="en" sz="1800">
                <a:solidFill>
                  <a:srgbClr val="353535"/>
                </a:solidFill>
                <a:latin typeface="Open Sans"/>
                <a:ea typeface="Open Sans"/>
                <a:cs typeface="Open Sans"/>
                <a:sym typeface="Open Sans"/>
              </a:rPr>
              <a:t>.</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In Visual Studio Code, click </a:t>
            </a:r>
            <a:r>
              <a:rPr b="1" lang="en" sz="1800">
                <a:solidFill>
                  <a:srgbClr val="5EA5E5"/>
                </a:solidFill>
                <a:latin typeface="Open Sans"/>
                <a:ea typeface="Open Sans"/>
                <a:cs typeface="Open Sans"/>
                <a:sym typeface="Open Sans"/>
              </a:rPr>
              <a:t>File</a:t>
            </a:r>
            <a:r>
              <a:rPr lang="en" sz="1800">
                <a:solidFill>
                  <a:srgbClr val="353535"/>
                </a:solidFill>
                <a:latin typeface="Open Sans"/>
                <a:ea typeface="Open Sans"/>
                <a:cs typeface="Open Sans"/>
                <a:sym typeface="Open Sans"/>
              </a:rPr>
              <a:t> -&gt; </a:t>
            </a:r>
            <a:r>
              <a:rPr b="1" lang="en" sz="1800">
                <a:solidFill>
                  <a:srgbClr val="5EA5E5"/>
                </a:solidFill>
                <a:latin typeface="Open Sans"/>
                <a:ea typeface="Open Sans"/>
                <a:cs typeface="Open Sans"/>
                <a:sym typeface="Open Sans"/>
              </a:rPr>
              <a:t>Add Folder to Workspace</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Select this folder from your Downloads. </a:t>
            </a:r>
            <a:endParaRPr sz="1800">
              <a:solidFill>
                <a:srgbClr val="353535"/>
              </a:solidFill>
              <a:latin typeface="Open Sans"/>
              <a:ea typeface="Open Sans"/>
              <a:cs typeface="Open Sans"/>
              <a:sym typeface="Open Sans"/>
            </a:endParaRPr>
          </a:p>
        </p:txBody>
      </p:sp>
      <p:pic>
        <p:nvPicPr>
          <p:cNvPr id="779" name="Google Shape;779;p109"/>
          <p:cNvPicPr preferRelativeResize="0"/>
          <p:nvPr/>
        </p:nvPicPr>
        <p:blipFill rotWithShape="1">
          <a:blip r:embed="rId3">
            <a:alphaModFix/>
          </a:blip>
          <a:srcRect b="49862" l="0" r="0" t="0"/>
          <a:stretch/>
        </p:blipFill>
        <p:spPr>
          <a:xfrm>
            <a:off x="4787625" y="1588576"/>
            <a:ext cx="4042425" cy="1671026"/>
          </a:xfrm>
          <a:prstGeom prst="rect">
            <a:avLst/>
          </a:prstGeom>
          <a:noFill/>
          <a:ln cap="flat" cmpd="sng" w="19050">
            <a:solidFill>
              <a:srgbClr val="000000"/>
            </a:solidFill>
            <a:prstDash val="solid"/>
            <a:round/>
            <a:headEnd len="sm" w="sm" type="none"/>
            <a:tailEnd len="sm" w="sm" type="none"/>
          </a:ln>
        </p:spPr>
      </p:pic>
      <p:pic>
        <p:nvPicPr>
          <p:cNvPr id="780" name="Google Shape;780;p109"/>
          <p:cNvPicPr preferRelativeResize="0"/>
          <p:nvPr/>
        </p:nvPicPr>
        <p:blipFill rotWithShape="1">
          <a:blip r:embed="rId4">
            <a:alphaModFix/>
          </a:blip>
          <a:srcRect b="0" l="0" r="0" t="6208"/>
          <a:stretch/>
        </p:blipFill>
        <p:spPr>
          <a:xfrm>
            <a:off x="4787625" y="3341125"/>
            <a:ext cx="4042425" cy="3166749"/>
          </a:xfrm>
          <a:prstGeom prst="rect">
            <a:avLst/>
          </a:prstGeom>
          <a:noFill/>
          <a:ln cap="flat" cmpd="sng" w="19050">
            <a:solidFill>
              <a:srgbClr val="000000"/>
            </a:solidFill>
            <a:prstDash val="solid"/>
            <a:round/>
            <a:headEnd len="sm" w="sm" type="none"/>
            <a:tailEnd len="sm" w="sm" type="none"/>
          </a:ln>
        </p:spPr>
      </p:pic>
      <p:sp>
        <p:nvSpPr>
          <p:cNvPr id="781" name="Google Shape;781;p109"/>
          <p:cNvSpPr/>
          <p:nvPr/>
        </p:nvSpPr>
        <p:spPr>
          <a:xfrm>
            <a:off x="6149600" y="2581625"/>
            <a:ext cx="1575600" cy="220200"/>
          </a:xfrm>
          <a:prstGeom prst="rect">
            <a:avLst/>
          </a:prstGeom>
          <a:noFill/>
          <a:ln cap="flat" cmpd="sng" w="19050">
            <a:solidFill>
              <a:srgbClr val="8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1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000000"/>
                </a:solidFill>
                <a:latin typeface="Open Sans"/>
                <a:ea typeface="Open Sans"/>
                <a:cs typeface="Open Sans"/>
                <a:sym typeface="Open Sans"/>
              </a:rPr>
              <a:t>Add Project to Visual Studio Code</a:t>
            </a:r>
            <a:endParaRPr b="1" sz="3000">
              <a:solidFill>
                <a:srgbClr val="000000"/>
              </a:solidFill>
              <a:latin typeface="Open Sans"/>
              <a:ea typeface="Open Sans"/>
              <a:cs typeface="Open Sans"/>
              <a:sym typeface="Open Sans"/>
            </a:endParaRPr>
          </a:p>
        </p:txBody>
      </p:sp>
      <p:sp>
        <p:nvSpPr>
          <p:cNvPr id="787" name="Google Shape;787;p110"/>
          <p:cNvSpPr txBox="1"/>
          <p:nvPr/>
        </p:nvSpPr>
        <p:spPr>
          <a:xfrm>
            <a:off x="866300" y="1366425"/>
            <a:ext cx="7411500" cy="77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353535"/>
                </a:solidFill>
                <a:latin typeface="Open Sans"/>
                <a:ea typeface="Open Sans"/>
                <a:cs typeface="Open Sans"/>
                <a:sym typeface="Open Sans"/>
              </a:rPr>
              <a:t>On both Mac and PC, Visual Studio Code looks like this:</a:t>
            </a:r>
            <a:endParaRPr sz="2200">
              <a:solidFill>
                <a:srgbClr val="353535"/>
              </a:solidFill>
              <a:latin typeface="Open Sans"/>
              <a:ea typeface="Open Sans"/>
              <a:cs typeface="Open Sans"/>
              <a:sym typeface="Open Sans"/>
            </a:endParaRPr>
          </a:p>
        </p:txBody>
      </p:sp>
      <p:pic>
        <p:nvPicPr>
          <p:cNvPr id="788" name="Google Shape;788;p110"/>
          <p:cNvPicPr preferRelativeResize="0"/>
          <p:nvPr/>
        </p:nvPicPr>
        <p:blipFill>
          <a:blip r:embed="rId3">
            <a:alphaModFix/>
          </a:blip>
          <a:stretch>
            <a:fillRect/>
          </a:stretch>
        </p:blipFill>
        <p:spPr>
          <a:xfrm>
            <a:off x="866288" y="2268700"/>
            <a:ext cx="7411423" cy="416150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1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What's in this project? </a:t>
            </a:r>
            <a:endParaRPr b="1" sz="3000">
              <a:solidFill>
                <a:srgbClr val="000000"/>
              </a:solidFill>
              <a:latin typeface="Open Sans"/>
              <a:ea typeface="Open Sans"/>
              <a:cs typeface="Open Sans"/>
              <a:sym typeface="Open Sans"/>
            </a:endParaRPr>
          </a:p>
        </p:txBody>
      </p:sp>
      <p:sp>
        <p:nvSpPr>
          <p:cNvPr id="794" name="Google Shape;794;p111"/>
          <p:cNvSpPr txBox="1"/>
          <p:nvPr/>
        </p:nvSpPr>
        <p:spPr>
          <a:xfrm>
            <a:off x="5059350" y="1638000"/>
            <a:ext cx="3846900" cy="47781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b="1" lang="en" sz="1800">
                <a:latin typeface="Courier New"/>
                <a:ea typeface="Courier New"/>
                <a:cs typeface="Courier New"/>
                <a:sym typeface="Courier New"/>
              </a:rPr>
              <a:t>public/</a:t>
            </a:r>
            <a:r>
              <a:rPr lang="en" sz="1800">
                <a:latin typeface="Open Sans"/>
                <a:ea typeface="Open Sans"/>
                <a:cs typeface="Open Sans"/>
                <a:sym typeface="Open Sans"/>
              </a:rPr>
              <a:t> – </a:t>
            </a:r>
            <a:r>
              <a:rPr lang="en" sz="1800">
                <a:solidFill>
                  <a:schemeClr val="dk1"/>
                </a:solidFill>
                <a:latin typeface="Open Sans"/>
                <a:ea typeface="Open Sans"/>
                <a:cs typeface="Open Sans"/>
                <a:sym typeface="Open Sans"/>
              </a:rPr>
              <a:t>this directory contains files for the browser to display your web app, such as CSS and fonts</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latin typeface="Courier New"/>
                <a:ea typeface="Courier New"/>
                <a:cs typeface="Courier New"/>
                <a:sym typeface="Courier New"/>
              </a:rPr>
              <a:t>index.js</a:t>
            </a:r>
            <a:r>
              <a:rPr lang="en" sz="1800">
                <a:latin typeface="Open Sans"/>
                <a:ea typeface="Open Sans"/>
                <a:cs typeface="Open Sans"/>
                <a:sym typeface="Open Sans"/>
              </a:rPr>
              <a:t> – a JavaScript file that handles the request and response cycle for our app</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solidFill>
                  <a:schemeClr val="dk1"/>
                </a:solidFill>
                <a:latin typeface="Courier New"/>
                <a:ea typeface="Courier New"/>
                <a:cs typeface="Courier New"/>
                <a:sym typeface="Courier New"/>
              </a:rPr>
              <a:t>search.js</a:t>
            </a:r>
            <a:r>
              <a:rPr lang="en" sz="1800">
                <a:solidFill>
                  <a:schemeClr val="dk1"/>
                </a:solidFill>
                <a:latin typeface="Open Sans"/>
                <a:ea typeface="Open Sans"/>
                <a:cs typeface="Open Sans"/>
                <a:sym typeface="Open Sans"/>
              </a:rPr>
              <a:t> – a JavaScript file adds the response from the Video Indexer API index.html</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Courier New"/>
                <a:ea typeface="Courier New"/>
                <a:cs typeface="Courier New"/>
                <a:sym typeface="Courier New"/>
              </a:rPr>
              <a:t>index.html</a:t>
            </a:r>
            <a:r>
              <a:rPr lang="en" sz="1800">
                <a:solidFill>
                  <a:schemeClr val="dk1"/>
                </a:solidFill>
                <a:latin typeface="Open Sans"/>
                <a:ea typeface="Open Sans"/>
                <a:cs typeface="Open Sans"/>
                <a:sym typeface="Open Sans"/>
              </a:rPr>
              <a:t> – the page users see when they navigate to our app</a:t>
            </a:r>
            <a:endParaRPr sz="1800">
              <a:solidFill>
                <a:schemeClr val="dk1"/>
              </a:solidFill>
              <a:latin typeface="Open Sans"/>
              <a:ea typeface="Open Sans"/>
              <a:cs typeface="Open Sans"/>
              <a:sym typeface="Open Sans"/>
            </a:endParaRPr>
          </a:p>
        </p:txBody>
      </p:sp>
      <p:pic>
        <p:nvPicPr>
          <p:cNvPr id="795" name="Google Shape;795;p111"/>
          <p:cNvPicPr preferRelativeResize="0"/>
          <p:nvPr/>
        </p:nvPicPr>
        <p:blipFill>
          <a:blip r:embed="rId3">
            <a:alphaModFix/>
          </a:blip>
          <a:stretch>
            <a:fillRect/>
          </a:stretch>
        </p:blipFill>
        <p:spPr>
          <a:xfrm>
            <a:off x="304775" y="1637950"/>
            <a:ext cx="4652224" cy="464364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1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801" name="Google Shape;801;p112"/>
          <p:cNvSpPr txBox="1"/>
          <p:nvPr/>
        </p:nvSpPr>
        <p:spPr>
          <a:xfrm>
            <a:off x="192600" y="4775275"/>
            <a:ext cx="8758800" cy="16923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Open Sans"/>
              <a:buChar char="●"/>
            </a:pPr>
            <a:r>
              <a:rPr b="1" lang="en" sz="1800">
                <a:solidFill>
                  <a:srgbClr val="000000"/>
                </a:solidFill>
                <a:latin typeface="Open Sans"/>
                <a:ea typeface="Open Sans"/>
                <a:cs typeface="Open Sans"/>
                <a:sym typeface="Open Sans"/>
              </a:rPr>
              <a:t>Lines 1 - </a:t>
            </a:r>
            <a:r>
              <a:rPr b="1" lang="en" sz="1800">
                <a:latin typeface="Open Sans"/>
                <a:ea typeface="Open Sans"/>
                <a:cs typeface="Open Sans"/>
                <a:sym typeface="Open Sans"/>
              </a:rPr>
              <a:t>5</a:t>
            </a:r>
            <a:r>
              <a:rPr lang="en" sz="1800">
                <a:solidFill>
                  <a:srgbClr val="000000"/>
                </a:solidFill>
                <a:latin typeface="Open Sans"/>
                <a:ea typeface="Open Sans"/>
                <a:cs typeface="Open Sans"/>
                <a:sym typeface="Open Sans"/>
              </a:rPr>
              <a:t> allow the app to use the listed Node packages. </a:t>
            </a:r>
            <a:endParaRPr sz="1800">
              <a:solidFill>
                <a:srgbClr val="000000"/>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000000"/>
              </a:buClr>
              <a:buSzPts val="1800"/>
              <a:buFont typeface="Open Sans"/>
              <a:buChar char="●"/>
            </a:pPr>
            <a:r>
              <a:rPr b="1" lang="en" sz="1800">
                <a:solidFill>
                  <a:srgbClr val="000000"/>
                </a:solidFill>
                <a:latin typeface="Open Sans"/>
                <a:ea typeface="Open Sans"/>
                <a:cs typeface="Open Sans"/>
                <a:sym typeface="Open Sans"/>
              </a:rPr>
              <a:t>Line </a:t>
            </a:r>
            <a:r>
              <a:rPr b="1" lang="en" sz="1800">
                <a:latin typeface="Open Sans"/>
                <a:ea typeface="Open Sans"/>
                <a:cs typeface="Open Sans"/>
                <a:sym typeface="Open Sans"/>
              </a:rPr>
              <a:t>7</a:t>
            </a:r>
            <a:r>
              <a:rPr lang="en" sz="1800">
                <a:solidFill>
                  <a:srgbClr val="000000"/>
                </a:solidFill>
                <a:latin typeface="Open Sans"/>
                <a:ea typeface="Open Sans"/>
                <a:cs typeface="Open Sans"/>
                <a:sym typeface="Open Sans"/>
              </a:rPr>
              <a:t> creates an Express app, which will handle routing, or how the app receives and sends information</a:t>
            </a:r>
            <a:endParaRPr sz="1800">
              <a:solidFill>
                <a:srgbClr val="000000"/>
              </a:solidFill>
              <a:latin typeface="Open Sans"/>
              <a:ea typeface="Open Sans"/>
              <a:cs typeface="Open Sans"/>
              <a:sym typeface="Open Sans"/>
            </a:endParaRPr>
          </a:p>
        </p:txBody>
      </p:sp>
      <p:sp>
        <p:nvSpPr>
          <p:cNvPr id="802" name="Google Shape;802;p112"/>
          <p:cNvSpPr txBox="1"/>
          <p:nvPr/>
        </p:nvSpPr>
        <p:spPr>
          <a:xfrm>
            <a:off x="161550" y="1168500"/>
            <a:ext cx="8820900" cy="9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353535"/>
                </a:solidFill>
                <a:latin typeface="Open Sans"/>
                <a:ea typeface="Open Sans"/>
                <a:cs typeface="Open Sans"/>
                <a:sym typeface="Open Sans"/>
              </a:rPr>
              <a:t>Open </a:t>
            </a:r>
            <a:r>
              <a:rPr b="1" lang="en" sz="1800">
                <a:solidFill>
                  <a:srgbClr val="353535"/>
                </a:solidFill>
                <a:latin typeface="Consolas"/>
                <a:ea typeface="Consolas"/>
                <a:cs typeface="Consolas"/>
                <a:sym typeface="Consolas"/>
              </a:rPr>
              <a:t>index.js</a:t>
            </a:r>
            <a:r>
              <a:rPr lang="en" sz="1800">
                <a:solidFill>
                  <a:srgbClr val="353535"/>
                </a:solidFill>
                <a:latin typeface="Open Sans"/>
                <a:ea typeface="Open Sans"/>
                <a:cs typeface="Open Sans"/>
                <a:sym typeface="Open Sans"/>
              </a:rPr>
              <a:t> in Visual Studio Code and let's review! </a:t>
            </a:r>
            <a:endParaRPr sz="1800">
              <a:solidFill>
                <a:srgbClr val="353535"/>
              </a:solidFill>
              <a:latin typeface="Open Sans"/>
              <a:ea typeface="Open Sans"/>
              <a:cs typeface="Open Sans"/>
              <a:sym typeface="Open Sans"/>
            </a:endParaRPr>
          </a:p>
        </p:txBody>
      </p:sp>
      <p:pic>
        <p:nvPicPr>
          <p:cNvPr id="803" name="Google Shape;803;p112"/>
          <p:cNvPicPr preferRelativeResize="0"/>
          <p:nvPr/>
        </p:nvPicPr>
        <p:blipFill rotWithShape="1">
          <a:blip r:embed="rId3">
            <a:alphaModFix/>
          </a:blip>
          <a:srcRect b="0" l="0" r="0" t="19698"/>
          <a:stretch/>
        </p:blipFill>
        <p:spPr>
          <a:xfrm>
            <a:off x="989484" y="2444563"/>
            <a:ext cx="7165026" cy="2102212"/>
          </a:xfrm>
          <a:prstGeom prst="rect">
            <a:avLst/>
          </a:prstGeom>
          <a:noFill/>
          <a:ln>
            <a:noFill/>
          </a:ln>
        </p:spPr>
      </p:pic>
      <p:grpSp>
        <p:nvGrpSpPr>
          <p:cNvPr id="804" name="Google Shape;804;p112"/>
          <p:cNvGrpSpPr/>
          <p:nvPr/>
        </p:nvGrpSpPr>
        <p:grpSpPr>
          <a:xfrm>
            <a:off x="3760500" y="1908625"/>
            <a:ext cx="1623000" cy="595200"/>
            <a:chOff x="5286000" y="2432425"/>
            <a:chExt cx="1623000" cy="595200"/>
          </a:xfrm>
        </p:grpSpPr>
        <p:sp>
          <p:nvSpPr>
            <p:cNvPr id="805" name="Google Shape;805;p112"/>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2"/>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11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pic>
        <p:nvPicPr>
          <p:cNvPr id="812" name="Google Shape;812;p113"/>
          <p:cNvPicPr preferRelativeResize="0"/>
          <p:nvPr/>
        </p:nvPicPr>
        <p:blipFill>
          <a:blip r:embed="rId3">
            <a:alphaModFix/>
          </a:blip>
          <a:stretch>
            <a:fillRect/>
          </a:stretch>
        </p:blipFill>
        <p:spPr>
          <a:xfrm>
            <a:off x="631313" y="1993050"/>
            <a:ext cx="7881364" cy="1596226"/>
          </a:xfrm>
          <a:prstGeom prst="rect">
            <a:avLst/>
          </a:prstGeom>
          <a:noFill/>
          <a:ln>
            <a:noFill/>
          </a:ln>
        </p:spPr>
      </p:pic>
      <p:sp>
        <p:nvSpPr>
          <p:cNvPr id="813" name="Google Shape;813;p113"/>
          <p:cNvSpPr txBox="1"/>
          <p:nvPr/>
        </p:nvSpPr>
        <p:spPr>
          <a:xfrm>
            <a:off x="192600" y="3804600"/>
            <a:ext cx="8758800" cy="24651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Open Sans"/>
              <a:buChar char="●"/>
            </a:pPr>
            <a:r>
              <a:rPr b="1" lang="en" sz="1800">
                <a:latin typeface="Open Sans"/>
                <a:ea typeface="Open Sans"/>
                <a:cs typeface="Open Sans"/>
                <a:sym typeface="Open Sans"/>
              </a:rPr>
              <a:t>Lines </a:t>
            </a:r>
            <a:r>
              <a:rPr b="1" lang="en" sz="1800">
                <a:latin typeface="Open Sans"/>
                <a:ea typeface="Open Sans"/>
                <a:cs typeface="Open Sans"/>
                <a:sym typeface="Open Sans"/>
              </a:rPr>
              <a:t>9-14</a:t>
            </a:r>
            <a:r>
              <a:rPr lang="en" sz="1800">
                <a:latin typeface="Open Sans"/>
                <a:ea typeface="Open Sans"/>
                <a:cs typeface="Open Sans"/>
                <a:sym typeface="Open Sans"/>
              </a:rPr>
              <a:t> </a:t>
            </a:r>
            <a:r>
              <a:rPr lang="en" sz="1800">
                <a:latin typeface="Open Sans"/>
                <a:ea typeface="Open Sans"/>
                <a:cs typeface="Open Sans"/>
                <a:sym typeface="Open Sans"/>
              </a:rPr>
              <a:t>specify settings for how we want the Express app to work.</a:t>
            </a:r>
            <a:endParaRPr sz="1800">
              <a:latin typeface="Open Sans"/>
              <a:ea typeface="Open Sans"/>
              <a:cs typeface="Open Sans"/>
              <a:sym typeface="Open Sans"/>
            </a:endParaRPr>
          </a:p>
          <a:p>
            <a:pPr indent="-342900" lvl="0" marL="457200" rtl="0" algn="l">
              <a:lnSpc>
                <a:spcPct val="150000"/>
              </a:lnSpc>
              <a:spcBef>
                <a:spcPts val="1000"/>
              </a:spcBef>
              <a:spcAft>
                <a:spcPts val="1000"/>
              </a:spcAft>
              <a:buClr>
                <a:srgbClr val="000000"/>
              </a:buClr>
              <a:buSzPts val="1800"/>
              <a:buFont typeface="Open Sans"/>
              <a:buChar char="●"/>
            </a:pPr>
            <a:r>
              <a:rPr b="1" lang="en" sz="1800">
                <a:latin typeface="Open Sans"/>
                <a:ea typeface="Open Sans"/>
                <a:cs typeface="Open Sans"/>
                <a:sym typeface="Open Sans"/>
              </a:rPr>
              <a:t>Line 9 </a:t>
            </a:r>
            <a:r>
              <a:rPr lang="en" sz="1800">
                <a:latin typeface="Open Sans"/>
                <a:ea typeface="Open Sans"/>
                <a:cs typeface="Open Sans"/>
                <a:sym typeface="Open Sans"/>
              </a:rPr>
              <a:t>logs each request to your terminal so you can see what's happening as your app runs! </a:t>
            </a:r>
            <a:endParaRPr sz="1800">
              <a:latin typeface="Open Sans"/>
              <a:ea typeface="Open Sans"/>
              <a:cs typeface="Open Sans"/>
              <a:sym typeface="Open Sans"/>
            </a:endParaRPr>
          </a:p>
        </p:txBody>
      </p:sp>
      <p:grpSp>
        <p:nvGrpSpPr>
          <p:cNvPr id="814" name="Google Shape;814;p113"/>
          <p:cNvGrpSpPr/>
          <p:nvPr/>
        </p:nvGrpSpPr>
        <p:grpSpPr>
          <a:xfrm>
            <a:off x="3760500" y="1451425"/>
            <a:ext cx="1623000" cy="595200"/>
            <a:chOff x="5286000" y="2432425"/>
            <a:chExt cx="1623000" cy="595200"/>
          </a:xfrm>
        </p:grpSpPr>
        <p:sp>
          <p:nvSpPr>
            <p:cNvPr id="815" name="Google Shape;815;p113"/>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3"/>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1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822" name="Google Shape;822;p114"/>
          <p:cNvSpPr txBox="1"/>
          <p:nvPr/>
        </p:nvSpPr>
        <p:spPr>
          <a:xfrm>
            <a:off x="192600" y="3621600"/>
            <a:ext cx="8758800" cy="24651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16</a:t>
            </a:r>
            <a:r>
              <a:rPr lang="en" sz="1800">
                <a:solidFill>
                  <a:schemeClr val="dk1"/>
                </a:solidFill>
                <a:latin typeface="Open Sans"/>
                <a:ea typeface="Open Sans"/>
                <a:cs typeface="Open Sans"/>
                <a:sym typeface="Open Sans"/>
              </a:rPr>
              <a:t> says which port to run the app on</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17</a:t>
            </a:r>
            <a:r>
              <a:rPr lang="en" sz="1800">
                <a:solidFill>
                  <a:schemeClr val="dk1"/>
                </a:solidFill>
                <a:latin typeface="Open Sans"/>
                <a:ea typeface="Open Sans"/>
                <a:cs typeface="Open Sans"/>
                <a:sym typeface="Open Sans"/>
              </a:rPr>
              <a:t> saves your account id to a variable. You'll find that later!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18</a:t>
            </a:r>
            <a:r>
              <a:rPr lang="en" sz="1800">
                <a:solidFill>
                  <a:schemeClr val="dk1"/>
                </a:solidFill>
                <a:latin typeface="Open Sans"/>
                <a:ea typeface="Open Sans"/>
                <a:cs typeface="Open Sans"/>
                <a:sym typeface="Open Sans"/>
              </a:rPr>
              <a:t> saves your subscription key to a variable. You just copied that from your portal a few steps earlier. </a:t>
            </a:r>
            <a:endParaRPr b="1" sz="1800">
              <a:latin typeface="Open Sans"/>
              <a:ea typeface="Open Sans"/>
              <a:cs typeface="Open Sans"/>
              <a:sym typeface="Open Sans"/>
            </a:endParaRPr>
          </a:p>
        </p:txBody>
      </p:sp>
      <p:pic>
        <p:nvPicPr>
          <p:cNvPr id="823" name="Google Shape;823;p114"/>
          <p:cNvPicPr preferRelativeResize="0"/>
          <p:nvPr/>
        </p:nvPicPr>
        <p:blipFill>
          <a:blip r:embed="rId3">
            <a:alphaModFix/>
          </a:blip>
          <a:stretch>
            <a:fillRect/>
          </a:stretch>
        </p:blipFill>
        <p:spPr>
          <a:xfrm>
            <a:off x="152400" y="2022488"/>
            <a:ext cx="8839204" cy="927760"/>
          </a:xfrm>
          <a:prstGeom prst="rect">
            <a:avLst/>
          </a:prstGeom>
          <a:noFill/>
          <a:ln>
            <a:noFill/>
          </a:ln>
        </p:spPr>
      </p:pic>
      <p:grpSp>
        <p:nvGrpSpPr>
          <p:cNvPr id="824" name="Google Shape;824;p114"/>
          <p:cNvGrpSpPr/>
          <p:nvPr/>
        </p:nvGrpSpPr>
        <p:grpSpPr>
          <a:xfrm>
            <a:off x="3760500" y="1451425"/>
            <a:ext cx="1623000" cy="595200"/>
            <a:chOff x="5286000" y="2432425"/>
            <a:chExt cx="1623000" cy="595200"/>
          </a:xfrm>
        </p:grpSpPr>
        <p:sp>
          <p:nvSpPr>
            <p:cNvPr id="825" name="Google Shape;825;p114"/>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4"/>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1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832" name="Google Shape;832;p115"/>
          <p:cNvSpPr txBox="1"/>
          <p:nvPr/>
        </p:nvSpPr>
        <p:spPr>
          <a:xfrm>
            <a:off x="192600" y="4078800"/>
            <a:ext cx="8758800" cy="24651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24</a:t>
            </a:r>
            <a:r>
              <a:rPr lang="en" sz="1800">
                <a:solidFill>
                  <a:schemeClr val="dk1"/>
                </a:solidFill>
                <a:latin typeface="Open Sans"/>
                <a:ea typeface="Open Sans"/>
                <a:cs typeface="Open Sans"/>
                <a:sym typeface="Open Sans"/>
              </a:rPr>
              <a:t> opens the event handler that responds when someone clicks the search button on your app</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25</a:t>
            </a:r>
            <a:r>
              <a:rPr lang="en" sz="1800">
                <a:solidFill>
                  <a:schemeClr val="dk1"/>
                </a:solidFill>
                <a:latin typeface="Open Sans"/>
                <a:ea typeface="Open Sans"/>
                <a:cs typeface="Open Sans"/>
                <a:sym typeface="Open Sans"/>
              </a:rPr>
              <a:t> calls the </a:t>
            </a:r>
            <a:r>
              <a:rPr lang="en" sz="1800">
                <a:solidFill>
                  <a:schemeClr val="dk1"/>
                </a:solidFill>
                <a:latin typeface="Courier New"/>
                <a:ea typeface="Courier New"/>
                <a:cs typeface="Courier New"/>
                <a:sym typeface="Courier New"/>
              </a:rPr>
              <a:t>getAccessToken()</a:t>
            </a:r>
            <a:r>
              <a:rPr lang="en" sz="1800">
                <a:solidFill>
                  <a:schemeClr val="dk1"/>
                </a:solidFill>
                <a:latin typeface="Open Sans"/>
                <a:ea typeface="Open Sans"/>
                <a:cs typeface="Open Sans"/>
                <a:sym typeface="Open Sans"/>
              </a:rPr>
              <a:t> function, which requests your access token from your Video Indexer Account, then it passes it to the next part of the event handler </a:t>
            </a:r>
            <a:endParaRPr b="1" sz="1800">
              <a:latin typeface="Open Sans"/>
              <a:ea typeface="Open Sans"/>
              <a:cs typeface="Open Sans"/>
              <a:sym typeface="Open Sans"/>
            </a:endParaRPr>
          </a:p>
        </p:txBody>
      </p:sp>
      <p:pic>
        <p:nvPicPr>
          <p:cNvPr id="833" name="Google Shape;833;p115"/>
          <p:cNvPicPr preferRelativeResize="0"/>
          <p:nvPr/>
        </p:nvPicPr>
        <p:blipFill rotWithShape="1">
          <a:blip r:embed="rId3">
            <a:alphaModFix/>
          </a:blip>
          <a:srcRect b="41414" l="0" r="0" t="0"/>
          <a:stretch/>
        </p:blipFill>
        <p:spPr>
          <a:xfrm>
            <a:off x="731975" y="1978350"/>
            <a:ext cx="7680043" cy="1810325"/>
          </a:xfrm>
          <a:prstGeom prst="rect">
            <a:avLst/>
          </a:prstGeom>
          <a:noFill/>
          <a:ln>
            <a:noFill/>
          </a:ln>
        </p:spPr>
      </p:pic>
      <p:grpSp>
        <p:nvGrpSpPr>
          <p:cNvPr id="834" name="Google Shape;834;p115"/>
          <p:cNvGrpSpPr/>
          <p:nvPr/>
        </p:nvGrpSpPr>
        <p:grpSpPr>
          <a:xfrm>
            <a:off x="3760500" y="1451425"/>
            <a:ext cx="1623000" cy="595200"/>
            <a:chOff x="5286000" y="2432425"/>
            <a:chExt cx="1623000" cy="595200"/>
          </a:xfrm>
        </p:grpSpPr>
        <p:sp>
          <p:nvSpPr>
            <p:cNvPr id="835" name="Google Shape;835;p115"/>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5"/>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1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842" name="Google Shape;842;p116"/>
          <p:cNvSpPr txBox="1"/>
          <p:nvPr/>
        </p:nvSpPr>
        <p:spPr>
          <a:xfrm>
            <a:off x="192600" y="4002600"/>
            <a:ext cx="8758800" cy="24651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27-28</a:t>
            </a:r>
            <a:r>
              <a:rPr lang="en" sz="1800">
                <a:solidFill>
                  <a:schemeClr val="dk1"/>
                </a:solidFill>
                <a:latin typeface="Open Sans"/>
                <a:ea typeface="Open Sans"/>
                <a:cs typeface="Open Sans"/>
                <a:sym typeface="Open Sans"/>
              </a:rPr>
              <a:t> send a get request to the Video Indexer api and includes your account id, subscription id, the search query, and your access token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Lines 29-30</a:t>
            </a:r>
            <a:r>
              <a:rPr lang="en" sz="1800">
                <a:solidFill>
                  <a:schemeClr val="dk1"/>
                </a:solidFill>
                <a:latin typeface="Open Sans"/>
                <a:ea typeface="Open Sans"/>
                <a:cs typeface="Open Sans"/>
                <a:sym typeface="Open Sans"/>
              </a:rPr>
              <a:t> turn the response in JSON, which can be rendered by the browser</a:t>
            </a:r>
            <a:endParaRPr sz="1800">
              <a:solidFill>
                <a:schemeClr val="dk1"/>
              </a:solidFill>
              <a:latin typeface="Open Sans"/>
              <a:ea typeface="Open Sans"/>
              <a:cs typeface="Open Sans"/>
              <a:sym typeface="Open Sans"/>
            </a:endParaRPr>
          </a:p>
        </p:txBody>
      </p:sp>
      <p:pic>
        <p:nvPicPr>
          <p:cNvPr id="843" name="Google Shape;843;p116"/>
          <p:cNvPicPr preferRelativeResize="0"/>
          <p:nvPr/>
        </p:nvPicPr>
        <p:blipFill rotWithShape="1">
          <a:blip r:embed="rId3">
            <a:alphaModFix/>
          </a:blip>
          <a:srcRect b="41414" l="0" r="0" t="0"/>
          <a:stretch/>
        </p:blipFill>
        <p:spPr>
          <a:xfrm>
            <a:off x="731975" y="1978350"/>
            <a:ext cx="7680043" cy="1810325"/>
          </a:xfrm>
          <a:prstGeom prst="rect">
            <a:avLst/>
          </a:prstGeom>
          <a:noFill/>
          <a:ln>
            <a:noFill/>
          </a:ln>
        </p:spPr>
      </p:pic>
      <p:grpSp>
        <p:nvGrpSpPr>
          <p:cNvPr id="844" name="Google Shape;844;p116"/>
          <p:cNvGrpSpPr/>
          <p:nvPr/>
        </p:nvGrpSpPr>
        <p:grpSpPr>
          <a:xfrm>
            <a:off x="3760500" y="1451425"/>
            <a:ext cx="1623000" cy="595200"/>
            <a:chOff x="5286000" y="2432425"/>
            <a:chExt cx="1623000" cy="595200"/>
          </a:xfrm>
        </p:grpSpPr>
        <p:sp>
          <p:nvSpPr>
            <p:cNvPr id="845" name="Google Shape;845;p116"/>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6"/>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1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852" name="Google Shape;852;p117"/>
          <p:cNvSpPr txBox="1"/>
          <p:nvPr/>
        </p:nvSpPr>
        <p:spPr>
          <a:xfrm>
            <a:off x="192600" y="3850200"/>
            <a:ext cx="8758800" cy="24651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41-49</a:t>
            </a:r>
            <a:r>
              <a:rPr lang="en" sz="1800">
                <a:solidFill>
                  <a:schemeClr val="dk1"/>
                </a:solidFill>
                <a:latin typeface="Open Sans"/>
                <a:ea typeface="Open Sans"/>
                <a:cs typeface="Open Sans"/>
                <a:sym typeface="Open Sans"/>
              </a:rPr>
              <a:t> do essentially the same thing as the previous event handler when a user clicks a video thumbnail on your app</a:t>
            </a:r>
            <a:endParaRPr sz="1800">
              <a:solidFill>
                <a:schemeClr val="dk1"/>
              </a:solidFill>
              <a:latin typeface="Open Sans"/>
              <a:ea typeface="Open Sans"/>
              <a:cs typeface="Open Sans"/>
              <a:sym typeface="Open Sans"/>
            </a:endParaRPr>
          </a:p>
        </p:txBody>
      </p:sp>
      <p:pic>
        <p:nvPicPr>
          <p:cNvPr id="853" name="Google Shape;853;p117"/>
          <p:cNvPicPr preferRelativeResize="0"/>
          <p:nvPr/>
        </p:nvPicPr>
        <p:blipFill>
          <a:blip r:embed="rId3">
            <a:alphaModFix/>
          </a:blip>
          <a:stretch>
            <a:fillRect/>
          </a:stretch>
        </p:blipFill>
        <p:spPr>
          <a:xfrm>
            <a:off x="592475" y="1993050"/>
            <a:ext cx="7959049" cy="1780949"/>
          </a:xfrm>
          <a:prstGeom prst="rect">
            <a:avLst/>
          </a:prstGeom>
          <a:noFill/>
          <a:ln>
            <a:noFill/>
          </a:ln>
        </p:spPr>
      </p:pic>
      <p:grpSp>
        <p:nvGrpSpPr>
          <p:cNvPr id="854" name="Google Shape;854;p117"/>
          <p:cNvGrpSpPr/>
          <p:nvPr/>
        </p:nvGrpSpPr>
        <p:grpSpPr>
          <a:xfrm>
            <a:off x="3760500" y="1451425"/>
            <a:ext cx="1623000" cy="595200"/>
            <a:chOff x="5286000" y="2432425"/>
            <a:chExt cx="1623000" cy="595200"/>
          </a:xfrm>
        </p:grpSpPr>
        <p:sp>
          <p:nvSpPr>
            <p:cNvPr id="855" name="Google Shape;855;p117"/>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7"/>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1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862" name="Google Shape;862;p118"/>
          <p:cNvSpPr txBox="1"/>
          <p:nvPr/>
        </p:nvSpPr>
        <p:spPr>
          <a:xfrm>
            <a:off x="192600" y="4459800"/>
            <a:ext cx="8758800" cy="24651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58</a:t>
            </a:r>
            <a:r>
              <a:rPr lang="en" sz="1800">
                <a:solidFill>
                  <a:schemeClr val="dk1"/>
                </a:solidFill>
                <a:latin typeface="Open Sans"/>
                <a:ea typeface="Open Sans"/>
                <a:cs typeface="Open Sans"/>
                <a:sym typeface="Open Sans"/>
              </a:rPr>
              <a:t> opens a function called </a:t>
            </a:r>
            <a:r>
              <a:rPr lang="en" sz="1800">
                <a:solidFill>
                  <a:schemeClr val="dk1"/>
                </a:solidFill>
                <a:latin typeface="Consolas"/>
                <a:ea typeface="Consolas"/>
                <a:cs typeface="Consolas"/>
                <a:sym typeface="Consolas"/>
              </a:rPr>
              <a:t>getAccessToken() </a:t>
            </a:r>
            <a:endParaRPr sz="1800">
              <a:solidFill>
                <a:schemeClr val="dk1"/>
              </a:solidFill>
              <a:latin typeface="Consolas"/>
              <a:ea typeface="Consolas"/>
              <a:cs typeface="Consolas"/>
              <a:sym typeface="Consolas"/>
            </a:endParaRPr>
          </a:p>
          <a:p>
            <a:pPr indent="-342900" lvl="0" marL="457200" rtl="0" algn="l">
              <a:lnSpc>
                <a:spcPct val="150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Lines 59-67</a:t>
            </a:r>
            <a:r>
              <a:rPr lang="en" sz="1800">
                <a:solidFill>
                  <a:schemeClr val="dk1"/>
                </a:solidFill>
                <a:latin typeface="Open Sans"/>
                <a:ea typeface="Open Sans"/>
                <a:cs typeface="Open Sans"/>
                <a:sym typeface="Open Sans"/>
              </a:rPr>
              <a:t> set up a get request to the Video Indexer API asking for the access token for your account, turns the response into JSON, and includes your subscription key as a header (which tells the API that you're allowed to access this information) </a:t>
            </a:r>
            <a:endParaRPr sz="1800">
              <a:solidFill>
                <a:schemeClr val="dk1"/>
              </a:solidFill>
              <a:latin typeface="Open Sans"/>
              <a:ea typeface="Open Sans"/>
              <a:cs typeface="Open Sans"/>
              <a:sym typeface="Open Sans"/>
            </a:endParaRPr>
          </a:p>
        </p:txBody>
      </p:sp>
      <p:pic>
        <p:nvPicPr>
          <p:cNvPr id="863" name="Google Shape;863;p118"/>
          <p:cNvPicPr preferRelativeResize="0"/>
          <p:nvPr/>
        </p:nvPicPr>
        <p:blipFill rotWithShape="1">
          <a:blip r:embed="rId3">
            <a:alphaModFix/>
          </a:blip>
          <a:srcRect b="6252" l="0" r="0" t="0"/>
          <a:stretch/>
        </p:blipFill>
        <p:spPr>
          <a:xfrm>
            <a:off x="681300" y="1978600"/>
            <a:ext cx="7781399" cy="2183100"/>
          </a:xfrm>
          <a:prstGeom prst="rect">
            <a:avLst/>
          </a:prstGeom>
          <a:noFill/>
          <a:ln>
            <a:noFill/>
          </a:ln>
        </p:spPr>
      </p:pic>
      <p:grpSp>
        <p:nvGrpSpPr>
          <p:cNvPr id="864" name="Google Shape;864;p118"/>
          <p:cNvGrpSpPr/>
          <p:nvPr/>
        </p:nvGrpSpPr>
        <p:grpSpPr>
          <a:xfrm>
            <a:off x="3760500" y="1451425"/>
            <a:ext cx="1623000" cy="595200"/>
            <a:chOff x="5286000" y="2432425"/>
            <a:chExt cx="1623000" cy="595200"/>
          </a:xfrm>
        </p:grpSpPr>
        <p:sp>
          <p:nvSpPr>
            <p:cNvPr id="865" name="Google Shape;865;p118"/>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8"/>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How You'll Build It</a:t>
            </a:r>
            <a:endParaRPr b="1" sz="3000">
              <a:solidFill>
                <a:srgbClr val="000000"/>
              </a:solidFill>
              <a:latin typeface="Open Sans"/>
              <a:ea typeface="Open Sans"/>
              <a:cs typeface="Open Sans"/>
              <a:sym typeface="Open Sans"/>
            </a:endParaRPr>
          </a:p>
        </p:txBody>
      </p:sp>
      <p:sp>
        <p:nvSpPr>
          <p:cNvPr id="371" name="Google Shape;371;p56"/>
          <p:cNvSpPr txBox="1"/>
          <p:nvPr/>
        </p:nvSpPr>
        <p:spPr>
          <a:xfrm>
            <a:off x="870900" y="1402550"/>
            <a:ext cx="7402200" cy="492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Open Sans"/>
                <a:ea typeface="Open Sans"/>
                <a:cs typeface="Open Sans"/>
                <a:sym typeface="Open Sans"/>
              </a:rPr>
              <a:t>We'll be using several tools to make building this app super easy.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Char char="●"/>
            </a:pPr>
            <a:r>
              <a:rPr lang="en" sz="1800">
                <a:latin typeface="Open Sans"/>
                <a:ea typeface="Open Sans"/>
                <a:cs typeface="Open Sans"/>
                <a:sym typeface="Open Sans"/>
              </a:rPr>
              <a:t>Node.js and Express.js - these area JavaScript tools that handle requests and responses</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Char char="●"/>
            </a:pPr>
            <a:r>
              <a:rPr lang="en" sz="1800">
                <a:latin typeface="Open Sans"/>
                <a:ea typeface="Open Sans"/>
                <a:cs typeface="Open Sans"/>
                <a:sym typeface="Open Sans"/>
              </a:rPr>
              <a:t>VideoIndexer.ai - a Microsoft Azure tool that analysis videos</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Char char="●"/>
            </a:pPr>
            <a:r>
              <a:rPr lang="en" sz="1800">
                <a:latin typeface="Open Sans"/>
                <a:ea typeface="Open Sans"/>
                <a:cs typeface="Open Sans"/>
                <a:sym typeface="Open Sans"/>
              </a:rPr>
              <a:t>The Video Indexer API - a tool that allows web apps to make requests to the Video Indexer </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372" name="Google Shape;372;p56"/>
          <p:cNvPicPr preferRelativeResize="0"/>
          <p:nvPr/>
        </p:nvPicPr>
        <p:blipFill>
          <a:blip r:embed="rId3">
            <a:alphaModFix/>
          </a:blip>
          <a:stretch>
            <a:fillRect/>
          </a:stretch>
        </p:blipFill>
        <p:spPr>
          <a:xfrm>
            <a:off x="3513338" y="1971600"/>
            <a:ext cx="2117325" cy="21173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119"/>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9"/>
          <p:cNvSpPr txBox="1"/>
          <p:nvPr/>
        </p:nvSpPr>
        <p:spPr>
          <a:xfrm>
            <a:off x="1072950" y="1665150"/>
            <a:ext cx="69981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Great! Now you know how the app requests and receives information from the Video Indexer API. </a:t>
            </a:r>
            <a:br>
              <a:rPr b="1" lang="en" sz="2800">
                <a:solidFill>
                  <a:schemeClr val="lt1"/>
                </a:solidFill>
                <a:latin typeface="Open Sans"/>
                <a:ea typeface="Open Sans"/>
                <a:cs typeface="Open Sans"/>
                <a:sym typeface="Open Sans"/>
              </a:rPr>
            </a:b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How does the app show that information to you? </a:t>
            </a:r>
            <a:endParaRPr b="1" sz="2800">
              <a:solidFill>
                <a:schemeClr val="lt1"/>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20"/>
          <p:cNvSpPr txBox="1"/>
          <p:nvPr/>
        </p:nvSpPr>
        <p:spPr>
          <a:xfrm>
            <a:off x="192600" y="4439675"/>
            <a:ext cx="8758800" cy="20280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2</a:t>
            </a:r>
            <a:r>
              <a:rPr lang="en" sz="1800">
                <a:solidFill>
                  <a:schemeClr val="dk1"/>
                </a:solidFill>
                <a:latin typeface="Open Sans"/>
                <a:ea typeface="Open Sans"/>
                <a:cs typeface="Open Sans"/>
                <a:sym typeface="Open Sans"/>
              </a:rPr>
              <a:t> saves the search button from index.html as a variable</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Lines 5-6</a:t>
            </a:r>
            <a:r>
              <a:rPr lang="en" sz="1800">
                <a:solidFill>
                  <a:schemeClr val="dk1"/>
                </a:solidFill>
                <a:latin typeface="Open Sans"/>
                <a:ea typeface="Open Sans"/>
                <a:cs typeface="Open Sans"/>
                <a:sym typeface="Open Sans"/>
              </a:rPr>
              <a:t> call the </a:t>
            </a:r>
            <a:r>
              <a:rPr lang="en" sz="1800">
                <a:solidFill>
                  <a:schemeClr val="dk1"/>
                </a:solidFill>
                <a:latin typeface="Consolas"/>
                <a:ea typeface="Consolas"/>
                <a:cs typeface="Consolas"/>
                <a:sym typeface="Consolas"/>
              </a:rPr>
              <a:t>doSearch</a:t>
            </a:r>
            <a:r>
              <a:rPr lang="en" sz="1800">
                <a:solidFill>
                  <a:schemeClr val="dk1"/>
                </a:solidFill>
                <a:latin typeface="Open Sans"/>
                <a:ea typeface="Open Sans"/>
                <a:cs typeface="Open Sans"/>
                <a:sym typeface="Open Sans"/>
              </a:rPr>
              <a:t> function when a person clicks the search button or submits the form by hitting Enter</a:t>
            </a:r>
            <a:endParaRPr sz="1800">
              <a:solidFill>
                <a:schemeClr val="dk1"/>
              </a:solidFill>
              <a:latin typeface="Open Sans"/>
              <a:ea typeface="Open Sans"/>
              <a:cs typeface="Open Sans"/>
              <a:sym typeface="Open Sans"/>
            </a:endParaRPr>
          </a:p>
        </p:txBody>
      </p:sp>
      <p:sp>
        <p:nvSpPr>
          <p:cNvPr id="878" name="Google Shape;878;p12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879" name="Google Shape;879;p120"/>
          <p:cNvSpPr txBox="1"/>
          <p:nvPr/>
        </p:nvSpPr>
        <p:spPr>
          <a:xfrm>
            <a:off x="161550" y="1092300"/>
            <a:ext cx="8820900" cy="96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353535"/>
                </a:solidFill>
                <a:latin typeface="Open Sans"/>
                <a:ea typeface="Open Sans"/>
                <a:cs typeface="Open Sans"/>
                <a:sym typeface="Open Sans"/>
              </a:rPr>
              <a:t>Open </a:t>
            </a:r>
            <a:r>
              <a:rPr b="1" lang="en" sz="1800">
                <a:solidFill>
                  <a:srgbClr val="353535"/>
                </a:solidFill>
                <a:latin typeface="Consolas"/>
                <a:ea typeface="Consolas"/>
                <a:cs typeface="Consolas"/>
                <a:sym typeface="Consolas"/>
              </a:rPr>
              <a:t>search</a:t>
            </a:r>
            <a:r>
              <a:rPr b="1" lang="en" sz="1800">
                <a:solidFill>
                  <a:srgbClr val="353535"/>
                </a:solidFill>
                <a:latin typeface="Consolas"/>
                <a:ea typeface="Consolas"/>
                <a:cs typeface="Consolas"/>
                <a:sym typeface="Consolas"/>
              </a:rPr>
              <a:t>.js</a:t>
            </a:r>
            <a:r>
              <a:rPr lang="en" sz="1800">
                <a:solidFill>
                  <a:srgbClr val="353535"/>
                </a:solidFill>
                <a:latin typeface="Open Sans"/>
                <a:ea typeface="Open Sans"/>
                <a:cs typeface="Open Sans"/>
                <a:sym typeface="Open Sans"/>
              </a:rPr>
              <a:t> in Visual Studio Code and let's review! </a:t>
            </a:r>
            <a:endParaRPr sz="1800">
              <a:solidFill>
                <a:srgbClr val="353535"/>
              </a:solidFill>
              <a:latin typeface="Open Sans"/>
              <a:ea typeface="Open Sans"/>
              <a:cs typeface="Open Sans"/>
              <a:sym typeface="Open Sans"/>
            </a:endParaRPr>
          </a:p>
        </p:txBody>
      </p:sp>
      <p:pic>
        <p:nvPicPr>
          <p:cNvPr id="880" name="Google Shape;880;p120"/>
          <p:cNvPicPr preferRelativeResize="0"/>
          <p:nvPr/>
        </p:nvPicPr>
        <p:blipFill>
          <a:blip r:embed="rId3">
            <a:alphaModFix/>
          </a:blip>
          <a:stretch>
            <a:fillRect/>
          </a:stretch>
        </p:blipFill>
        <p:spPr>
          <a:xfrm>
            <a:off x="748225" y="2391000"/>
            <a:ext cx="7647551" cy="1822300"/>
          </a:xfrm>
          <a:prstGeom prst="rect">
            <a:avLst/>
          </a:prstGeom>
          <a:noFill/>
          <a:ln>
            <a:noFill/>
          </a:ln>
        </p:spPr>
      </p:pic>
      <p:grpSp>
        <p:nvGrpSpPr>
          <p:cNvPr id="881" name="Google Shape;881;p120"/>
          <p:cNvGrpSpPr/>
          <p:nvPr/>
        </p:nvGrpSpPr>
        <p:grpSpPr>
          <a:xfrm>
            <a:off x="3760500" y="1832425"/>
            <a:ext cx="1623000" cy="595200"/>
            <a:chOff x="5286000" y="2432425"/>
            <a:chExt cx="1623000" cy="595200"/>
          </a:xfrm>
        </p:grpSpPr>
        <p:sp>
          <p:nvSpPr>
            <p:cNvPr id="882" name="Google Shape;882;p120"/>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20"/>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search.js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2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889" name="Google Shape;889;p121"/>
          <p:cNvSpPr txBox="1"/>
          <p:nvPr/>
        </p:nvSpPr>
        <p:spPr>
          <a:xfrm>
            <a:off x="192600" y="4078800"/>
            <a:ext cx="8758800" cy="24651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9</a:t>
            </a:r>
            <a:r>
              <a:rPr lang="en" sz="1800">
                <a:solidFill>
                  <a:schemeClr val="dk1"/>
                </a:solidFill>
                <a:latin typeface="Open Sans"/>
                <a:ea typeface="Open Sans"/>
                <a:cs typeface="Open Sans"/>
                <a:sym typeface="Open Sans"/>
              </a:rPr>
              <a:t> opens a function called </a:t>
            </a:r>
            <a:r>
              <a:rPr lang="en" sz="1800">
                <a:solidFill>
                  <a:schemeClr val="dk1"/>
                </a:solidFill>
                <a:latin typeface="Consolas"/>
                <a:ea typeface="Consolas"/>
                <a:cs typeface="Consolas"/>
                <a:sym typeface="Consolas"/>
              </a:rPr>
              <a:t>doSearch</a:t>
            </a:r>
            <a:r>
              <a:rPr lang="en" sz="1800">
                <a:solidFill>
                  <a:schemeClr val="dk1"/>
                </a:solidFill>
                <a:latin typeface="Open Sans"/>
                <a:ea typeface="Open Sans"/>
                <a:cs typeface="Open Sans"/>
                <a:sym typeface="Open Sans"/>
              </a:rPr>
              <a:t> that gets called when submit submits a search</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Lines 13-14</a:t>
            </a:r>
            <a:r>
              <a:rPr lang="en" sz="1800">
                <a:solidFill>
                  <a:schemeClr val="dk1"/>
                </a:solidFill>
                <a:latin typeface="Open Sans"/>
                <a:ea typeface="Open Sans"/>
                <a:cs typeface="Open Sans"/>
                <a:sym typeface="Open Sans"/>
              </a:rPr>
              <a:t> stops the search button from working while the search is taking place (so that you don't submit the same request numerous times) and grabs the value that the user enters in the search box </a:t>
            </a:r>
            <a:endParaRPr sz="1800">
              <a:solidFill>
                <a:schemeClr val="dk1"/>
              </a:solidFill>
              <a:latin typeface="Open Sans"/>
              <a:ea typeface="Open Sans"/>
              <a:cs typeface="Open Sans"/>
              <a:sym typeface="Open Sans"/>
            </a:endParaRPr>
          </a:p>
        </p:txBody>
      </p:sp>
      <p:pic>
        <p:nvPicPr>
          <p:cNvPr id="890" name="Google Shape;890;p121"/>
          <p:cNvPicPr preferRelativeResize="0"/>
          <p:nvPr/>
        </p:nvPicPr>
        <p:blipFill>
          <a:blip r:embed="rId3">
            <a:alphaModFix/>
          </a:blip>
          <a:stretch>
            <a:fillRect/>
          </a:stretch>
        </p:blipFill>
        <p:spPr>
          <a:xfrm>
            <a:off x="733438" y="2147800"/>
            <a:ext cx="7677119" cy="1778600"/>
          </a:xfrm>
          <a:prstGeom prst="rect">
            <a:avLst/>
          </a:prstGeom>
          <a:noFill/>
          <a:ln>
            <a:noFill/>
          </a:ln>
        </p:spPr>
      </p:pic>
      <p:grpSp>
        <p:nvGrpSpPr>
          <p:cNvPr id="891" name="Google Shape;891;p121"/>
          <p:cNvGrpSpPr/>
          <p:nvPr/>
        </p:nvGrpSpPr>
        <p:grpSpPr>
          <a:xfrm>
            <a:off x="3760500" y="1603825"/>
            <a:ext cx="1623000" cy="595200"/>
            <a:chOff x="5286000" y="2432425"/>
            <a:chExt cx="1623000" cy="595200"/>
          </a:xfrm>
        </p:grpSpPr>
        <p:sp>
          <p:nvSpPr>
            <p:cNvPr id="892" name="Google Shape;892;p121"/>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21"/>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search.js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2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899" name="Google Shape;899;p122"/>
          <p:cNvSpPr txBox="1"/>
          <p:nvPr/>
        </p:nvSpPr>
        <p:spPr>
          <a:xfrm>
            <a:off x="192600" y="3469200"/>
            <a:ext cx="8758800" cy="24651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16-17</a:t>
            </a:r>
            <a:r>
              <a:rPr lang="en" sz="1800">
                <a:solidFill>
                  <a:schemeClr val="dk1"/>
                </a:solidFill>
                <a:latin typeface="Open Sans"/>
                <a:ea typeface="Open Sans"/>
                <a:cs typeface="Open Sans"/>
                <a:sym typeface="Open Sans"/>
              </a:rPr>
              <a:t> use the fetch API to send a request to the Video Indexer API, then convert the response to JSON</a:t>
            </a:r>
            <a:endParaRPr sz="1800">
              <a:solidFill>
                <a:schemeClr val="dk1"/>
              </a:solidFill>
              <a:latin typeface="Open Sans"/>
              <a:ea typeface="Open Sans"/>
              <a:cs typeface="Open Sans"/>
              <a:sym typeface="Open Sans"/>
            </a:endParaRPr>
          </a:p>
        </p:txBody>
      </p:sp>
      <p:pic>
        <p:nvPicPr>
          <p:cNvPr id="900" name="Google Shape;900;p122"/>
          <p:cNvPicPr preferRelativeResize="0"/>
          <p:nvPr/>
        </p:nvPicPr>
        <p:blipFill>
          <a:blip r:embed="rId3">
            <a:alphaModFix/>
          </a:blip>
          <a:stretch>
            <a:fillRect/>
          </a:stretch>
        </p:blipFill>
        <p:spPr>
          <a:xfrm>
            <a:off x="0" y="2368480"/>
            <a:ext cx="9143999" cy="727639"/>
          </a:xfrm>
          <a:prstGeom prst="rect">
            <a:avLst/>
          </a:prstGeom>
          <a:noFill/>
          <a:ln>
            <a:noFill/>
          </a:ln>
        </p:spPr>
      </p:pic>
      <p:grpSp>
        <p:nvGrpSpPr>
          <p:cNvPr id="901" name="Google Shape;901;p122"/>
          <p:cNvGrpSpPr/>
          <p:nvPr/>
        </p:nvGrpSpPr>
        <p:grpSpPr>
          <a:xfrm>
            <a:off x="3760500" y="1832425"/>
            <a:ext cx="1623000" cy="595200"/>
            <a:chOff x="5286000" y="2432425"/>
            <a:chExt cx="1623000" cy="595200"/>
          </a:xfrm>
        </p:grpSpPr>
        <p:sp>
          <p:nvSpPr>
            <p:cNvPr id="902" name="Google Shape;902;p122"/>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22"/>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search.js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2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909" name="Google Shape;909;p123"/>
          <p:cNvSpPr txBox="1"/>
          <p:nvPr/>
        </p:nvSpPr>
        <p:spPr>
          <a:xfrm>
            <a:off x="192600" y="5434675"/>
            <a:ext cx="8758800" cy="14139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Lines 21-27</a:t>
            </a:r>
            <a:r>
              <a:rPr lang="en" sz="1800">
                <a:solidFill>
                  <a:schemeClr val="dk1"/>
                </a:solidFill>
                <a:latin typeface="Open Sans"/>
                <a:ea typeface="Open Sans"/>
                <a:cs typeface="Open Sans"/>
                <a:sym typeface="Open Sans"/>
              </a:rPr>
              <a:t> add the response to index.html so the user can see it!</a:t>
            </a:r>
            <a:endParaRPr sz="1800">
              <a:solidFill>
                <a:schemeClr val="dk1"/>
              </a:solidFill>
              <a:latin typeface="Open Sans"/>
              <a:ea typeface="Open Sans"/>
              <a:cs typeface="Open Sans"/>
              <a:sym typeface="Open Sans"/>
            </a:endParaRPr>
          </a:p>
        </p:txBody>
      </p:sp>
      <p:pic>
        <p:nvPicPr>
          <p:cNvPr id="910" name="Google Shape;910;p123"/>
          <p:cNvPicPr preferRelativeResize="0"/>
          <p:nvPr/>
        </p:nvPicPr>
        <p:blipFill>
          <a:blip r:embed="rId3">
            <a:alphaModFix/>
          </a:blip>
          <a:stretch>
            <a:fillRect/>
          </a:stretch>
        </p:blipFill>
        <p:spPr>
          <a:xfrm>
            <a:off x="0" y="2597080"/>
            <a:ext cx="9143999" cy="727639"/>
          </a:xfrm>
          <a:prstGeom prst="rect">
            <a:avLst/>
          </a:prstGeom>
          <a:noFill/>
          <a:ln>
            <a:noFill/>
          </a:ln>
        </p:spPr>
      </p:pic>
      <p:pic>
        <p:nvPicPr>
          <p:cNvPr id="911" name="Google Shape;911;p123"/>
          <p:cNvPicPr preferRelativeResize="0"/>
          <p:nvPr/>
        </p:nvPicPr>
        <p:blipFill>
          <a:blip r:embed="rId4">
            <a:alphaModFix/>
          </a:blip>
          <a:stretch>
            <a:fillRect/>
          </a:stretch>
        </p:blipFill>
        <p:spPr>
          <a:xfrm>
            <a:off x="0" y="1962430"/>
            <a:ext cx="9143998" cy="3542740"/>
          </a:xfrm>
          <a:prstGeom prst="rect">
            <a:avLst/>
          </a:prstGeom>
          <a:noFill/>
          <a:ln>
            <a:noFill/>
          </a:ln>
        </p:spPr>
      </p:pic>
      <p:grpSp>
        <p:nvGrpSpPr>
          <p:cNvPr id="912" name="Google Shape;912;p123"/>
          <p:cNvGrpSpPr/>
          <p:nvPr/>
        </p:nvGrpSpPr>
        <p:grpSpPr>
          <a:xfrm>
            <a:off x="3760500" y="1603825"/>
            <a:ext cx="1623000" cy="595200"/>
            <a:chOff x="5286000" y="2432425"/>
            <a:chExt cx="1623000" cy="595200"/>
          </a:xfrm>
        </p:grpSpPr>
        <p:sp>
          <p:nvSpPr>
            <p:cNvPr id="913" name="Google Shape;913;p123"/>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23"/>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search.js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12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24"/>
          <p:cNvSpPr txBox="1"/>
          <p:nvPr/>
        </p:nvSpPr>
        <p:spPr>
          <a:xfrm>
            <a:off x="1072950" y="1665150"/>
            <a:ext cx="69981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Great! Now you know how the app works. Let's add your information so you can test it out locally! </a:t>
            </a:r>
            <a:endParaRPr b="1" sz="2800">
              <a:solidFill>
                <a:schemeClr val="lt1"/>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2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Your Credentials</a:t>
            </a:r>
            <a:endParaRPr b="1" sz="3000">
              <a:solidFill>
                <a:srgbClr val="000000"/>
              </a:solidFill>
              <a:latin typeface="Open Sans"/>
              <a:ea typeface="Open Sans"/>
              <a:cs typeface="Open Sans"/>
              <a:sym typeface="Open Sans"/>
            </a:endParaRPr>
          </a:p>
        </p:txBody>
      </p:sp>
      <p:sp>
        <p:nvSpPr>
          <p:cNvPr id="926" name="Google Shape;926;p125"/>
          <p:cNvSpPr txBox="1"/>
          <p:nvPr/>
        </p:nvSpPr>
        <p:spPr>
          <a:xfrm>
            <a:off x="161550" y="3145900"/>
            <a:ext cx="8820900" cy="3290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Use the EXPLORER panel in Visual Studio code to open the file named </a:t>
            </a:r>
            <a:r>
              <a:rPr b="1" lang="en" sz="1800">
                <a:latin typeface="Open Sans"/>
                <a:ea typeface="Open Sans"/>
                <a:cs typeface="Open Sans"/>
                <a:sym typeface="Open Sans"/>
              </a:rPr>
              <a:t>index.js</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We need to retrieve our ACCOUNT_ID for line 17 and our SUBSCRIPTION_KEY for line 18.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When you created your Video Indexer API Subscription, you </a:t>
            </a:r>
            <a:r>
              <a:rPr lang="en" sz="1800">
                <a:latin typeface="Open Sans"/>
                <a:ea typeface="Open Sans"/>
                <a:cs typeface="Open Sans"/>
                <a:sym typeface="Open Sans"/>
              </a:rPr>
              <a:t>retrieved</a:t>
            </a:r>
            <a:r>
              <a:rPr lang="en" sz="1800">
                <a:latin typeface="Open Sans"/>
                <a:ea typeface="Open Sans"/>
                <a:cs typeface="Open Sans"/>
                <a:sym typeface="Open Sans"/>
              </a:rPr>
              <a:t> your subscription key. Go back to those steps if you don't have it.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Paste that key on line 18. </a:t>
            </a:r>
            <a:endParaRPr sz="1800">
              <a:latin typeface="Open Sans"/>
              <a:ea typeface="Open Sans"/>
              <a:cs typeface="Open Sans"/>
              <a:sym typeface="Open Sans"/>
            </a:endParaRPr>
          </a:p>
        </p:txBody>
      </p:sp>
      <p:pic>
        <p:nvPicPr>
          <p:cNvPr id="927" name="Google Shape;927;p125"/>
          <p:cNvPicPr preferRelativeResize="0"/>
          <p:nvPr/>
        </p:nvPicPr>
        <p:blipFill rotWithShape="1">
          <a:blip r:embed="rId3">
            <a:alphaModFix/>
          </a:blip>
          <a:srcRect b="0" l="0" r="0" t="81795"/>
          <a:stretch/>
        </p:blipFill>
        <p:spPr>
          <a:xfrm>
            <a:off x="305175" y="2045800"/>
            <a:ext cx="8457408" cy="824399"/>
          </a:xfrm>
          <a:prstGeom prst="rect">
            <a:avLst/>
          </a:prstGeom>
          <a:noFill/>
          <a:ln>
            <a:noFill/>
          </a:ln>
        </p:spPr>
      </p:pic>
      <p:grpSp>
        <p:nvGrpSpPr>
          <p:cNvPr id="928" name="Google Shape;928;p125"/>
          <p:cNvGrpSpPr/>
          <p:nvPr/>
        </p:nvGrpSpPr>
        <p:grpSpPr>
          <a:xfrm>
            <a:off x="3760500" y="1527625"/>
            <a:ext cx="1623000" cy="595200"/>
            <a:chOff x="5286000" y="2432425"/>
            <a:chExt cx="1623000" cy="595200"/>
          </a:xfrm>
        </p:grpSpPr>
        <p:sp>
          <p:nvSpPr>
            <p:cNvPr id="929" name="Google Shape;929;p125"/>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25"/>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2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Add Your Credentials</a:t>
            </a:r>
            <a:endParaRPr b="1" sz="3000">
              <a:solidFill>
                <a:srgbClr val="000000"/>
              </a:solidFill>
              <a:latin typeface="Open Sans"/>
              <a:ea typeface="Open Sans"/>
              <a:cs typeface="Open Sans"/>
              <a:sym typeface="Open Sans"/>
            </a:endParaRPr>
          </a:p>
        </p:txBody>
      </p:sp>
      <p:sp>
        <p:nvSpPr>
          <p:cNvPr id="936" name="Google Shape;936;p126"/>
          <p:cNvSpPr txBox="1"/>
          <p:nvPr/>
        </p:nvSpPr>
        <p:spPr>
          <a:xfrm>
            <a:off x="1594800" y="1506350"/>
            <a:ext cx="5954400" cy="3126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Open Sans"/>
                <a:ea typeface="Open Sans"/>
                <a:cs typeface="Open Sans"/>
                <a:sym typeface="Open Sans"/>
              </a:rPr>
              <a:t>We also need the account ID for this app to work. </a:t>
            </a:r>
            <a:br>
              <a:rPr lang="en" sz="1800">
                <a:latin typeface="Open Sans"/>
                <a:ea typeface="Open Sans"/>
                <a:cs typeface="Open Sans"/>
                <a:sym typeface="Open Sans"/>
              </a:rPr>
            </a:b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startAt="5"/>
            </a:pPr>
            <a:r>
              <a:rPr lang="en" sz="1800">
                <a:latin typeface="Open Sans"/>
                <a:ea typeface="Open Sans"/>
                <a:cs typeface="Open Sans"/>
                <a:sym typeface="Open Sans"/>
              </a:rPr>
              <a:t>Open the settings in the Video Indexer.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5"/>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Account</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startAt="5"/>
            </a:pPr>
            <a:r>
              <a:rPr lang="en" sz="1800">
                <a:latin typeface="Open Sans"/>
                <a:ea typeface="Open Sans"/>
                <a:cs typeface="Open Sans"/>
                <a:sym typeface="Open Sans"/>
              </a:rPr>
              <a:t>Copy your Account Id. </a:t>
            </a:r>
            <a:endParaRPr sz="1800">
              <a:latin typeface="Open Sans"/>
              <a:ea typeface="Open Sans"/>
              <a:cs typeface="Open Sans"/>
              <a:sym typeface="Open Sans"/>
            </a:endParaRPr>
          </a:p>
        </p:txBody>
      </p:sp>
      <p:pic>
        <p:nvPicPr>
          <p:cNvPr id="937" name="Google Shape;937;p126"/>
          <p:cNvPicPr preferRelativeResize="0"/>
          <p:nvPr/>
        </p:nvPicPr>
        <p:blipFill rotWithShape="1">
          <a:blip r:embed="rId3">
            <a:alphaModFix/>
          </a:blip>
          <a:srcRect b="0" l="49023" r="0" t="0"/>
          <a:stretch/>
        </p:blipFill>
        <p:spPr>
          <a:xfrm>
            <a:off x="120876" y="4196625"/>
            <a:ext cx="5482008" cy="2323625"/>
          </a:xfrm>
          <a:prstGeom prst="rect">
            <a:avLst/>
          </a:prstGeom>
          <a:noFill/>
          <a:ln cap="flat" cmpd="sng" w="19050">
            <a:solidFill>
              <a:srgbClr val="000000"/>
            </a:solidFill>
            <a:prstDash val="solid"/>
            <a:round/>
            <a:headEnd len="sm" w="sm" type="none"/>
            <a:tailEnd len="sm" w="sm" type="none"/>
          </a:ln>
        </p:spPr>
      </p:pic>
      <p:pic>
        <p:nvPicPr>
          <p:cNvPr id="938" name="Google Shape;938;p126"/>
          <p:cNvPicPr preferRelativeResize="0"/>
          <p:nvPr/>
        </p:nvPicPr>
        <p:blipFill>
          <a:blip r:embed="rId4">
            <a:alphaModFix/>
          </a:blip>
          <a:stretch>
            <a:fillRect/>
          </a:stretch>
        </p:blipFill>
        <p:spPr>
          <a:xfrm>
            <a:off x="5831837" y="4196626"/>
            <a:ext cx="3191275" cy="2323623"/>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12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Add Your Credentials</a:t>
            </a:r>
            <a:endParaRPr b="1" sz="3000">
              <a:solidFill>
                <a:srgbClr val="000000"/>
              </a:solidFill>
              <a:latin typeface="Open Sans"/>
              <a:ea typeface="Open Sans"/>
              <a:cs typeface="Open Sans"/>
              <a:sym typeface="Open Sans"/>
            </a:endParaRPr>
          </a:p>
        </p:txBody>
      </p:sp>
      <p:sp>
        <p:nvSpPr>
          <p:cNvPr id="944" name="Google Shape;944;p127"/>
          <p:cNvSpPr txBox="1"/>
          <p:nvPr/>
        </p:nvSpPr>
        <p:spPr>
          <a:xfrm>
            <a:off x="392400" y="3904000"/>
            <a:ext cx="8359200" cy="2033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8"/>
            </a:pPr>
            <a:r>
              <a:rPr lang="en" sz="1800">
                <a:latin typeface="Open Sans"/>
                <a:ea typeface="Open Sans"/>
                <a:cs typeface="Open Sans"/>
                <a:sym typeface="Open Sans"/>
              </a:rPr>
              <a:t>Replace ACCOUNT_ID on line 17 with the API key you retrieved in the previous exercise.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startAt="8"/>
            </a:pPr>
            <a:r>
              <a:rPr lang="en" sz="1800">
                <a:latin typeface="Open Sans"/>
                <a:ea typeface="Open Sans"/>
                <a:cs typeface="Open Sans"/>
                <a:sym typeface="Open Sans"/>
              </a:rPr>
              <a:t>Then </a:t>
            </a:r>
            <a:r>
              <a:rPr b="1" lang="en" sz="1800">
                <a:solidFill>
                  <a:srgbClr val="5EA5E5"/>
                </a:solidFill>
                <a:latin typeface="Open Sans"/>
                <a:ea typeface="Open Sans"/>
                <a:cs typeface="Open Sans"/>
                <a:sym typeface="Open Sans"/>
              </a:rPr>
              <a:t>Save</a:t>
            </a:r>
            <a:r>
              <a:rPr lang="en" sz="1800">
                <a:latin typeface="Open Sans"/>
                <a:ea typeface="Open Sans"/>
                <a:cs typeface="Open Sans"/>
                <a:sym typeface="Open Sans"/>
              </a:rPr>
              <a:t>.</a:t>
            </a:r>
            <a:endParaRPr b="1" sz="1800">
              <a:latin typeface="Open Sans"/>
              <a:ea typeface="Open Sans"/>
              <a:cs typeface="Open Sans"/>
              <a:sym typeface="Open Sans"/>
            </a:endParaRPr>
          </a:p>
        </p:txBody>
      </p:sp>
      <p:pic>
        <p:nvPicPr>
          <p:cNvPr id="945" name="Google Shape;945;p127"/>
          <p:cNvPicPr preferRelativeResize="0"/>
          <p:nvPr/>
        </p:nvPicPr>
        <p:blipFill rotWithShape="1">
          <a:blip r:embed="rId3">
            <a:alphaModFix/>
          </a:blip>
          <a:srcRect b="0" l="0" r="0" t="81795"/>
          <a:stretch/>
        </p:blipFill>
        <p:spPr>
          <a:xfrm>
            <a:off x="305175" y="2503000"/>
            <a:ext cx="8457408" cy="824399"/>
          </a:xfrm>
          <a:prstGeom prst="rect">
            <a:avLst/>
          </a:prstGeom>
          <a:noFill/>
          <a:ln>
            <a:noFill/>
          </a:ln>
        </p:spPr>
      </p:pic>
      <p:grpSp>
        <p:nvGrpSpPr>
          <p:cNvPr id="946" name="Google Shape;946;p127"/>
          <p:cNvGrpSpPr/>
          <p:nvPr/>
        </p:nvGrpSpPr>
        <p:grpSpPr>
          <a:xfrm>
            <a:off x="3760500" y="1984825"/>
            <a:ext cx="1623000" cy="595200"/>
            <a:chOff x="5286000" y="2432425"/>
            <a:chExt cx="1623000" cy="595200"/>
          </a:xfrm>
        </p:grpSpPr>
        <p:sp>
          <p:nvSpPr>
            <p:cNvPr id="947" name="Google Shape;947;p127"/>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27"/>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28"/>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28"/>
          <p:cNvSpPr txBox="1"/>
          <p:nvPr/>
        </p:nvSpPr>
        <p:spPr>
          <a:xfrm>
            <a:off x="1072950" y="1665150"/>
            <a:ext cx="69981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Your app has everything that it needs to work! Let's test it out. </a:t>
            </a:r>
            <a:endParaRPr b="1" sz="28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How It Works</a:t>
            </a:r>
            <a:endParaRPr b="1" sz="3000">
              <a:solidFill>
                <a:srgbClr val="000000"/>
              </a:solidFill>
              <a:latin typeface="Open Sans"/>
              <a:ea typeface="Open Sans"/>
              <a:cs typeface="Open Sans"/>
              <a:sym typeface="Open Sans"/>
            </a:endParaRPr>
          </a:p>
        </p:txBody>
      </p:sp>
      <p:sp>
        <p:nvSpPr>
          <p:cNvPr id="378" name="Google Shape;378;p57"/>
          <p:cNvSpPr txBox="1"/>
          <p:nvPr/>
        </p:nvSpPr>
        <p:spPr>
          <a:xfrm>
            <a:off x="1011750" y="2721375"/>
            <a:ext cx="7120500" cy="460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2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The user types their search term into the box.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The app sends a request using the Video Indexer API.</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The API will return the videos that match our search. Note that it doesn't only match </a:t>
            </a:r>
            <a:r>
              <a:rPr lang="en" sz="1800">
                <a:latin typeface="Open Sans"/>
                <a:ea typeface="Open Sans"/>
                <a:cs typeface="Open Sans"/>
                <a:sym typeface="Open Sans"/>
              </a:rPr>
              <a:t>by title</a:t>
            </a:r>
            <a:r>
              <a:rPr lang="en" sz="1800">
                <a:latin typeface="Open Sans"/>
                <a:ea typeface="Open Sans"/>
                <a:cs typeface="Open Sans"/>
                <a:sym typeface="Open Sans"/>
              </a:rPr>
              <a:t> - the Video Indexer transcribes the videos and tags them, so the API can search for any word spoken in the video, etc. More on this later!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The app then displays these videos the user. </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379" name="Google Shape;379;p57"/>
          <p:cNvPicPr preferRelativeResize="0"/>
          <p:nvPr/>
        </p:nvPicPr>
        <p:blipFill>
          <a:blip r:embed="rId3">
            <a:alphaModFix/>
          </a:blip>
          <a:stretch>
            <a:fillRect/>
          </a:stretch>
        </p:blipFill>
        <p:spPr>
          <a:xfrm>
            <a:off x="3740025" y="1529675"/>
            <a:ext cx="1663950" cy="1663950"/>
          </a:xfrm>
          <a:prstGeom prst="rect">
            <a:avLst/>
          </a:prstGeom>
          <a:noFill/>
          <a:ln>
            <a:noFill/>
          </a:ln>
        </p:spPr>
      </p:pic>
      <p:sp>
        <p:nvSpPr>
          <p:cNvPr id="380" name="Google Shape;380;p57"/>
          <p:cNvSpPr txBox="1"/>
          <p:nvPr/>
        </p:nvSpPr>
        <p:spPr>
          <a:xfrm>
            <a:off x="131250" y="986475"/>
            <a:ext cx="8881500" cy="98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latin typeface="Open Sans"/>
                <a:ea typeface="Open Sans"/>
                <a:cs typeface="Open Sans"/>
                <a:sym typeface="Open Sans"/>
              </a:rPr>
              <a:t>Several things happen when users interact with our app. </a:t>
            </a:r>
            <a:endParaRPr sz="1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2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Test Your App!</a:t>
            </a:r>
            <a:endParaRPr b="1" sz="3000">
              <a:solidFill>
                <a:srgbClr val="000000"/>
              </a:solidFill>
              <a:latin typeface="Open Sans"/>
              <a:ea typeface="Open Sans"/>
              <a:cs typeface="Open Sans"/>
              <a:sym typeface="Open Sans"/>
            </a:endParaRPr>
          </a:p>
        </p:txBody>
      </p:sp>
      <p:sp>
        <p:nvSpPr>
          <p:cNvPr id="960" name="Google Shape;960;p129"/>
          <p:cNvSpPr txBox="1"/>
          <p:nvPr/>
        </p:nvSpPr>
        <p:spPr>
          <a:xfrm>
            <a:off x="269100" y="1777025"/>
            <a:ext cx="3873900" cy="279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Click </a:t>
            </a:r>
            <a:r>
              <a:rPr lang="en" sz="1800">
                <a:latin typeface="Consolas"/>
                <a:ea typeface="Consolas"/>
                <a:cs typeface="Consolas"/>
                <a:sym typeface="Consolas"/>
              </a:rPr>
              <a:t>index.js</a:t>
            </a:r>
            <a:r>
              <a:rPr lang="en" sz="1800">
                <a:latin typeface="Open Sans"/>
                <a:ea typeface="Open Sans"/>
                <a:cs typeface="Open Sans"/>
                <a:sym typeface="Open Sans"/>
              </a:rPr>
              <a:t> to open the file (even if it's already open).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Open a new terminal. Visual Studio Code will automatically open your terminal in the correct directory.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Type </a:t>
            </a:r>
            <a:r>
              <a:rPr lang="en" sz="1800">
                <a:latin typeface="Consolas"/>
                <a:ea typeface="Consolas"/>
                <a:cs typeface="Consolas"/>
                <a:sym typeface="Consolas"/>
              </a:rPr>
              <a:t>npm install</a:t>
            </a:r>
            <a:r>
              <a:rPr lang="en" sz="1800">
                <a:latin typeface="Open Sans"/>
                <a:ea typeface="Open Sans"/>
                <a:cs typeface="Open Sans"/>
                <a:sym typeface="Open Sans"/>
              </a:rPr>
              <a:t>. </a:t>
            </a:r>
            <a:r>
              <a:rPr lang="en" sz="1800">
                <a:latin typeface="Open Sans"/>
                <a:ea typeface="Open Sans"/>
                <a:cs typeface="Open Sans"/>
                <a:sym typeface="Open Sans"/>
              </a:rPr>
              <a:t>This will required packages. </a:t>
            </a:r>
            <a:endParaRPr sz="1800">
              <a:latin typeface="Open Sans"/>
              <a:ea typeface="Open Sans"/>
              <a:cs typeface="Open Sans"/>
              <a:sym typeface="Open Sans"/>
            </a:endParaRPr>
          </a:p>
        </p:txBody>
      </p:sp>
      <p:pic>
        <p:nvPicPr>
          <p:cNvPr id="961" name="Google Shape;961;p129"/>
          <p:cNvPicPr preferRelativeResize="0"/>
          <p:nvPr/>
        </p:nvPicPr>
        <p:blipFill rotWithShape="1">
          <a:blip r:embed="rId3">
            <a:alphaModFix/>
          </a:blip>
          <a:srcRect b="29153" l="0" r="0" t="0"/>
          <a:stretch/>
        </p:blipFill>
        <p:spPr>
          <a:xfrm>
            <a:off x="4337878" y="2035127"/>
            <a:ext cx="4489095" cy="2282700"/>
          </a:xfrm>
          <a:prstGeom prst="rect">
            <a:avLst/>
          </a:prstGeom>
          <a:noFill/>
          <a:ln cap="flat" cmpd="sng" w="19050">
            <a:solidFill>
              <a:srgbClr val="000000"/>
            </a:solidFill>
            <a:prstDash val="solid"/>
            <a:round/>
            <a:headEnd len="sm" w="sm" type="none"/>
            <a:tailEnd len="sm" w="sm" type="none"/>
          </a:ln>
        </p:spPr>
      </p:pic>
      <p:pic>
        <p:nvPicPr>
          <p:cNvPr id="962" name="Google Shape;962;p129"/>
          <p:cNvPicPr preferRelativeResize="0"/>
          <p:nvPr/>
        </p:nvPicPr>
        <p:blipFill>
          <a:blip r:embed="rId4">
            <a:alphaModFix/>
          </a:blip>
          <a:stretch>
            <a:fillRect/>
          </a:stretch>
        </p:blipFill>
        <p:spPr>
          <a:xfrm>
            <a:off x="4337875" y="4649500"/>
            <a:ext cx="4489099" cy="122181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3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Test Your App!</a:t>
            </a:r>
            <a:endParaRPr b="1" sz="3000">
              <a:solidFill>
                <a:srgbClr val="000000"/>
              </a:solidFill>
              <a:latin typeface="Open Sans"/>
              <a:ea typeface="Open Sans"/>
              <a:cs typeface="Open Sans"/>
              <a:sym typeface="Open Sans"/>
            </a:endParaRPr>
          </a:p>
        </p:txBody>
      </p:sp>
      <p:sp>
        <p:nvSpPr>
          <p:cNvPr id="968" name="Google Shape;968;p130"/>
          <p:cNvSpPr txBox="1"/>
          <p:nvPr/>
        </p:nvSpPr>
        <p:spPr>
          <a:xfrm>
            <a:off x="328650" y="1548213"/>
            <a:ext cx="8486700" cy="17190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Type </a:t>
            </a:r>
            <a:r>
              <a:rPr lang="en" sz="1800">
                <a:solidFill>
                  <a:srgbClr val="353535"/>
                </a:solidFill>
                <a:latin typeface="Consolas"/>
                <a:ea typeface="Consolas"/>
                <a:cs typeface="Consolas"/>
                <a:sym typeface="Consolas"/>
              </a:rPr>
              <a:t>node index.js</a:t>
            </a:r>
            <a:r>
              <a:rPr lang="en" sz="1800">
                <a:solidFill>
                  <a:srgbClr val="353535"/>
                </a:solidFill>
                <a:latin typeface="Open Sans"/>
                <a:ea typeface="Open Sans"/>
                <a:cs typeface="Open Sans"/>
                <a:sym typeface="Open Sans"/>
              </a:rPr>
              <a:t>. </a:t>
            </a:r>
            <a:r>
              <a:rPr lang="en" sz="1800">
                <a:solidFill>
                  <a:schemeClr val="dk1"/>
                </a:solidFill>
                <a:latin typeface="Open Sans"/>
                <a:ea typeface="Open Sans"/>
                <a:cs typeface="Open Sans"/>
                <a:sym typeface="Open Sans"/>
              </a:rPr>
              <a:t>This will tell your app to start running!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Open localhost:3000 in your browser!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Once Video Explorer starts, type “technology” into the box and click search. You should see videos where “technology” is mentioned. </a:t>
            </a:r>
            <a:endParaRPr sz="1800">
              <a:solidFill>
                <a:schemeClr val="dk1"/>
              </a:solidFill>
              <a:latin typeface="Open Sans"/>
              <a:ea typeface="Open Sans"/>
              <a:cs typeface="Open Sans"/>
              <a:sym typeface="Open Sans"/>
            </a:endParaRPr>
          </a:p>
        </p:txBody>
      </p:sp>
      <p:pic>
        <p:nvPicPr>
          <p:cNvPr id="969" name="Google Shape;969;p130"/>
          <p:cNvPicPr preferRelativeResize="0"/>
          <p:nvPr/>
        </p:nvPicPr>
        <p:blipFill>
          <a:blip r:embed="rId3">
            <a:alphaModFix/>
          </a:blip>
          <a:stretch>
            <a:fillRect/>
          </a:stretch>
        </p:blipFill>
        <p:spPr>
          <a:xfrm>
            <a:off x="2032775" y="3545475"/>
            <a:ext cx="5078450" cy="310370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131"/>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1"/>
          <p:cNvSpPr txBox="1"/>
          <p:nvPr/>
        </p:nvSpPr>
        <p:spPr>
          <a:xfrm>
            <a:off x="1072950" y="1665150"/>
            <a:ext cx="6998100" cy="3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Open Sans"/>
                <a:ea typeface="Open Sans"/>
                <a:cs typeface="Open Sans"/>
                <a:sym typeface="Open Sans"/>
              </a:rPr>
              <a:t>That was amazing! Let's review.</a:t>
            </a:r>
            <a:endParaRPr b="1" sz="2800">
              <a:solidFill>
                <a:schemeClr val="lt1"/>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32"/>
          <p:cNvSpPr/>
          <p:nvPr/>
        </p:nvSpPr>
        <p:spPr>
          <a:xfrm>
            <a:off x="464800" y="5110700"/>
            <a:ext cx="606900" cy="271200"/>
          </a:xfrm>
          <a:prstGeom prst="homePlate">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33"/>
          <p:cNvSpPr txBox="1"/>
          <p:nvPr/>
        </p:nvSpPr>
        <p:spPr>
          <a:xfrm>
            <a:off x="161550" y="1930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Let’s recap quickly...</a:t>
            </a:r>
            <a:endParaRPr b="1" i="1" sz="3000">
              <a:solidFill>
                <a:srgbClr val="353535"/>
              </a:solidFill>
              <a:latin typeface="Open Sans"/>
              <a:ea typeface="Open Sans"/>
              <a:cs typeface="Open Sans"/>
              <a:sym typeface="Open Sans"/>
            </a:endParaRPr>
          </a:p>
        </p:txBody>
      </p:sp>
      <p:grpSp>
        <p:nvGrpSpPr>
          <p:cNvPr id="986" name="Google Shape;986;p133"/>
          <p:cNvGrpSpPr/>
          <p:nvPr/>
        </p:nvGrpSpPr>
        <p:grpSpPr>
          <a:xfrm>
            <a:off x="534075" y="3053150"/>
            <a:ext cx="7907550" cy="752400"/>
            <a:chOff x="876675" y="2074250"/>
            <a:chExt cx="7907550" cy="752400"/>
          </a:xfrm>
        </p:grpSpPr>
        <p:sp>
          <p:nvSpPr>
            <p:cNvPr id="987" name="Google Shape;987;p133"/>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988" name="Google Shape;988;p133"/>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Video Indexer is a new Cognitive Service by Azure</a:t>
              </a:r>
              <a:endParaRPr sz="2400">
                <a:solidFill>
                  <a:srgbClr val="353535"/>
                </a:solidFill>
                <a:latin typeface="Open Sans"/>
                <a:ea typeface="Open Sans"/>
                <a:cs typeface="Open Sans"/>
                <a:sym typeface="Open Sans"/>
              </a:endParaRPr>
            </a:p>
          </p:txBody>
        </p:sp>
      </p:grpSp>
      <p:grpSp>
        <p:nvGrpSpPr>
          <p:cNvPr id="989" name="Google Shape;989;p133"/>
          <p:cNvGrpSpPr/>
          <p:nvPr/>
        </p:nvGrpSpPr>
        <p:grpSpPr>
          <a:xfrm>
            <a:off x="534075" y="4179575"/>
            <a:ext cx="8075850" cy="752400"/>
            <a:chOff x="876675" y="3397975"/>
            <a:chExt cx="8075850" cy="752400"/>
          </a:xfrm>
        </p:grpSpPr>
        <p:sp>
          <p:nvSpPr>
            <p:cNvPr id="990" name="Google Shape;990;p133"/>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991" name="Google Shape;991;p133"/>
            <p:cNvSpPr txBox="1"/>
            <p:nvPr/>
          </p:nvSpPr>
          <p:spPr>
            <a:xfrm>
              <a:off x="1714725" y="3397975"/>
              <a:ext cx="7237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 Video Indexer can translate and index video information</a:t>
              </a:r>
              <a:endParaRPr sz="2400">
                <a:solidFill>
                  <a:srgbClr val="353535"/>
                </a:solidFill>
                <a:latin typeface="Open Sans"/>
                <a:ea typeface="Open Sans"/>
                <a:cs typeface="Open Sans"/>
                <a:sym typeface="Open Sans"/>
              </a:endParaRPr>
            </a:p>
          </p:txBody>
        </p:sp>
      </p:grpSp>
      <p:grpSp>
        <p:nvGrpSpPr>
          <p:cNvPr id="992" name="Google Shape;992;p133"/>
          <p:cNvGrpSpPr/>
          <p:nvPr/>
        </p:nvGrpSpPr>
        <p:grpSpPr>
          <a:xfrm>
            <a:off x="534075" y="5306000"/>
            <a:ext cx="8075850" cy="752400"/>
            <a:chOff x="876675" y="4683200"/>
            <a:chExt cx="8075850" cy="752400"/>
          </a:xfrm>
        </p:grpSpPr>
        <p:sp>
          <p:nvSpPr>
            <p:cNvPr id="993" name="Google Shape;993;p133"/>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994" name="Google Shape;994;p133"/>
            <p:cNvSpPr txBox="1"/>
            <p:nvPr/>
          </p:nvSpPr>
          <p:spPr>
            <a:xfrm>
              <a:off x="1714725" y="4683200"/>
              <a:ext cx="7237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 Video Index API can programmatically index and analyze video data</a:t>
              </a:r>
              <a:endParaRPr sz="2400">
                <a:solidFill>
                  <a:srgbClr val="353535"/>
                </a:solidFill>
                <a:latin typeface="Open Sans"/>
                <a:ea typeface="Open Sans"/>
                <a:cs typeface="Open Sans"/>
                <a:sym typeface="Open Sans"/>
              </a:endParaRPr>
            </a:p>
          </p:txBody>
        </p:sp>
      </p:grpSp>
      <p:pic>
        <p:nvPicPr>
          <p:cNvPr id="995" name="Google Shape;995;p133"/>
          <p:cNvPicPr preferRelativeResize="0"/>
          <p:nvPr/>
        </p:nvPicPr>
        <p:blipFill>
          <a:blip r:embed="rId3">
            <a:alphaModFix/>
          </a:blip>
          <a:stretch>
            <a:fillRect/>
          </a:stretch>
        </p:blipFill>
        <p:spPr>
          <a:xfrm>
            <a:off x="3006925" y="732523"/>
            <a:ext cx="3130148" cy="165335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34"/>
          <p:cNvSpPr/>
          <p:nvPr/>
        </p:nvSpPr>
        <p:spPr>
          <a:xfrm>
            <a:off x="877950" y="420122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1001" name="Google Shape;1001;p134"/>
          <p:cNvSpPr txBox="1"/>
          <p:nvPr/>
        </p:nvSpPr>
        <p:spPr>
          <a:xfrm>
            <a:off x="758550" y="269122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002" name="Google Shape;1002;p134"/>
          <p:cNvSpPr txBox="1"/>
          <p:nvPr/>
        </p:nvSpPr>
        <p:spPr>
          <a:xfrm>
            <a:off x="0" y="176305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What did you learn today?</a:t>
            </a:r>
            <a:endParaRPr b="1" sz="3000">
              <a:solidFill>
                <a:srgbClr val="FFFFFF"/>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35"/>
          <p:cNvSpPr/>
          <p:nvPr/>
        </p:nvSpPr>
        <p:spPr>
          <a:xfrm>
            <a:off x="486350" y="5681300"/>
            <a:ext cx="606900" cy="271200"/>
          </a:xfrm>
          <a:prstGeom prst="homePlate">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136"/>
          <p:cNvSpPr/>
          <p:nvPr/>
        </p:nvSpPr>
        <p:spPr>
          <a:xfrm rot="5400000">
            <a:off x="3204700" y="854625"/>
            <a:ext cx="2637300" cy="8254800"/>
          </a:xfrm>
          <a:prstGeom prst="chevron">
            <a:avLst>
              <a:gd fmla="val 20758"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6"/>
          <p:cNvSpPr/>
          <p:nvPr/>
        </p:nvSpPr>
        <p:spPr>
          <a:xfrm rot="5400000">
            <a:off x="3420175" y="-1033850"/>
            <a:ext cx="2216700" cy="82653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6"/>
          <p:cNvSpPr txBox="1"/>
          <p:nvPr/>
        </p:nvSpPr>
        <p:spPr>
          <a:xfrm>
            <a:off x="464425" y="201670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1: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solidFill>
                  <a:srgbClr val="FFFFFF"/>
                </a:solidFill>
                <a:latin typeface="Open Sans"/>
                <a:ea typeface="Open Sans"/>
                <a:cs typeface="Open Sans"/>
                <a:sym typeface="Open Sans"/>
              </a:rPr>
              <a:t>Try image indexing (Instructions in your email)</a:t>
            </a:r>
            <a:r>
              <a:rPr lang="en" sz="2200">
                <a:solidFill>
                  <a:srgbClr val="FFFFFF"/>
                </a:solidFill>
                <a:latin typeface="Open Sans"/>
                <a:ea typeface="Open Sans"/>
                <a:cs typeface="Open Sans"/>
                <a:sym typeface="Open Sans"/>
              </a:rPr>
              <a:t> </a:t>
            </a:r>
            <a:endParaRPr sz="2200">
              <a:solidFill>
                <a:srgbClr val="FFFFFF"/>
              </a:solidFill>
              <a:latin typeface="Open Sans"/>
              <a:ea typeface="Open Sans"/>
              <a:cs typeface="Open Sans"/>
              <a:sym typeface="Open Sans"/>
            </a:endParaRPr>
          </a:p>
        </p:txBody>
      </p:sp>
      <p:sp>
        <p:nvSpPr>
          <p:cNvPr id="1015" name="Google Shape;1015;p136"/>
          <p:cNvSpPr txBox="1"/>
          <p:nvPr/>
        </p:nvSpPr>
        <p:spPr>
          <a:xfrm>
            <a:off x="161550" y="786384"/>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Keep Learning: Practice Problems for Later</a:t>
            </a:r>
            <a:endParaRPr b="1" sz="3000">
              <a:solidFill>
                <a:schemeClr val="dk1"/>
              </a:solidFill>
              <a:latin typeface="Open Sans"/>
              <a:ea typeface="Open Sans"/>
              <a:cs typeface="Open Sans"/>
              <a:sym typeface="Open Sans"/>
            </a:endParaRPr>
          </a:p>
        </p:txBody>
      </p:sp>
      <p:sp>
        <p:nvSpPr>
          <p:cNvPr id="1016" name="Google Shape;1016;p136"/>
          <p:cNvSpPr txBox="1"/>
          <p:nvPr/>
        </p:nvSpPr>
        <p:spPr>
          <a:xfrm>
            <a:off x="464425" y="408155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2: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solidFill>
                  <a:schemeClr val="lt1"/>
                </a:solidFill>
                <a:latin typeface="Open Sans"/>
                <a:ea typeface="Open Sans"/>
                <a:cs typeface="Open Sans"/>
                <a:sym typeface="Open Sans"/>
              </a:rPr>
              <a:t>Deploy Your App</a:t>
            </a:r>
            <a:r>
              <a:rPr lang="en" sz="2200">
                <a:solidFill>
                  <a:srgbClr val="FFFFFF"/>
                </a:solidFill>
                <a:latin typeface="Open Sans"/>
                <a:ea typeface="Open Sans"/>
                <a:cs typeface="Open Sans"/>
                <a:sym typeface="Open Sans"/>
              </a:rPr>
              <a:t> (Instructions in your email) </a:t>
            </a:r>
            <a:endParaRPr sz="2200">
              <a:solidFill>
                <a:srgbClr val="FFFFFF"/>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37"/>
          <p:cNvSpPr txBox="1"/>
          <p:nvPr/>
        </p:nvSpPr>
        <p:spPr>
          <a:xfrm>
            <a:off x="3230250" y="2305600"/>
            <a:ext cx="5445300" cy="31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FFD966"/>
                </a:solidFill>
                <a:latin typeface="Open Sans"/>
                <a:ea typeface="Open Sans"/>
                <a:cs typeface="Open Sans"/>
                <a:sym typeface="Open Sans"/>
              </a:rPr>
              <a:t>Check your email for access to:</a:t>
            </a:r>
            <a:endParaRPr b="1" sz="2200">
              <a:solidFill>
                <a:srgbClr val="FFD9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1022" name="Google Shape;1022;p137"/>
          <p:cNvSpPr txBox="1"/>
          <p:nvPr/>
        </p:nvSpPr>
        <p:spPr>
          <a:xfrm>
            <a:off x="576450" y="1017925"/>
            <a:ext cx="79911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Learning shouldn't stop when the workshop ends...</a:t>
            </a:r>
            <a:endParaRPr b="1" sz="3000">
              <a:solidFill>
                <a:srgbClr val="FFFFFF"/>
              </a:solidFill>
              <a:latin typeface="Open Sans"/>
              <a:ea typeface="Open Sans"/>
              <a:cs typeface="Open Sans"/>
              <a:sym typeface="Open Sans"/>
            </a:endParaRPr>
          </a:p>
        </p:txBody>
      </p:sp>
      <p:pic>
        <p:nvPicPr>
          <p:cNvPr id="1023" name="Google Shape;1023;p137"/>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138"/>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8"/>
          <p:cNvSpPr txBox="1"/>
          <p:nvPr/>
        </p:nvSpPr>
        <p:spPr>
          <a:xfrm>
            <a:off x="4837950" y="3331800"/>
            <a:ext cx="4220700" cy="436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5"/>
            </a:pPr>
            <a:r>
              <a:rPr lang="en" sz="1800">
                <a:latin typeface="Open Sans"/>
                <a:ea typeface="Open Sans"/>
                <a:cs typeface="Open Sans"/>
                <a:sym typeface="Open Sans"/>
              </a:rPr>
              <a:t>Set Visual Studio Code and Node.js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5"/>
            </a:pPr>
            <a:r>
              <a:rPr lang="en" sz="1800">
                <a:latin typeface="Open Sans"/>
                <a:ea typeface="Open Sans"/>
                <a:cs typeface="Open Sans"/>
                <a:sym typeface="Open Sans"/>
              </a:rPr>
              <a:t>Download the code for the app.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5"/>
            </a:pPr>
            <a:r>
              <a:rPr lang="en" sz="1800">
                <a:latin typeface="Open Sans"/>
                <a:ea typeface="Open Sans"/>
                <a:cs typeface="Open Sans"/>
                <a:sym typeface="Open Sans"/>
              </a:rPr>
              <a:t>Add your account information to the app.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5"/>
            </a:pPr>
            <a:r>
              <a:rPr lang="en" sz="1800">
                <a:latin typeface="Open Sans"/>
                <a:ea typeface="Open Sans"/>
                <a:cs typeface="Open Sans"/>
                <a:sym typeface="Open Sans"/>
              </a:rPr>
              <a:t>Test your app locally! </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sp>
        <p:nvSpPr>
          <p:cNvPr id="386" name="Google Shape;386;p5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 You're Going To Do </a:t>
            </a:r>
            <a:endParaRPr b="1" sz="3000">
              <a:solidFill>
                <a:srgbClr val="000000"/>
              </a:solidFill>
              <a:latin typeface="Open Sans"/>
              <a:ea typeface="Open Sans"/>
              <a:cs typeface="Open Sans"/>
              <a:sym typeface="Open Sans"/>
            </a:endParaRPr>
          </a:p>
        </p:txBody>
      </p:sp>
      <p:sp>
        <p:nvSpPr>
          <p:cNvPr id="387" name="Google Shape;387;p58"/>
          <p:cNvSpPr txBox="1"/>
          <p:nvPr/>
        </p:nvSpPr>
        <p:spPr>
          <a:xfrm>
            <a:off x="203100" y="3331800"/>
            <a:ext cx="4589700" cy="364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Make a Microsoft Azure account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Learn about VideoIndexer.ai and upload some videos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Interact with the Video Indexer tools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Create a subscription to the Video Indexer API so you can request information from the Video Indexer</a:t>
            </a:r>
            <a:endParaRPr sz="2200">
              <a:latin typeface="Open Sans"/>
              <a:ea typeface="Open Sans"/>
              <a:cs typeface="Open Sans"/>
              <a:sym typeface="Open Sans"/>
            </a:endParaRPr>
          </a:p>
        </p:txBody>
      </p:sp>
      <p:sp>
        <p:nvSpPr>
          <p:cNvPr id="388" name="Google Shape;388;p58"/>
          <p:cNvSpPr txBox="1"/>
          <p:nvPr/>
        </p:nvSpPr>
        <p:spPr>
          <a:xfrm>
            <a:off x="553500" y="1259850"/>
            <a:ext cx="8037000" cy="989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Open Sans"/>
                <a:ea typeface="Open Sans"/>
                <a:cs typeface="Open Sans"/>
                <a:sym typeface="Open Sans"/>
              </a:rPr>
              <a:t>There's a lot of steps! Once we finish this intro, you lead yourself through this workshop, but we're around to help! </a:t>
            </a:r>
            <a:endParaRPr sz="1800"/>
          </a:p>
        </p:txBody>
      </p:sp>
      <p:pic>
        <p:nvPicPr>
          <p:cNvPr id="389" name="Google Shape;389;p58"/>
          <p:cNvPicPr preferRelativeResize="0"/>
          <p:nvPr/>
        </p:nvPicPr>
        <p:blipFill>
          <a:blip r:embed="rId3">
            <a:alphaModFix/>
          </a:blip>
          <a:stretch>
            <a:fillRect/>
          </a:stretch>
        </p:blipFill>
        <p:spPr>
          <a:xfrm>
            <a:off x="3965138" y="2083800"/>
            <a:ext cx="1213725" cy="1213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